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4" r:id="rId2"/>
  </p:sldMasterIdLst>
  <p:notesMasterIdLst>
    <p:notesMasterId r:id="rId55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309" r:id="rId16"/>
    <p:sldId id="270" r:id="rId17"/>
    <p:sldId id="299" r:id="rId18"/>
    <p:sldId id="281" r:id="rId19"/>
    <p:sldId id="311" r:id="rId20"/>
    <p:sldId id="284" r:id="rId21"/>
    <p:sldId id="297" r:id="rId22"/>
    <p:sldId id="271" r:id="rId23"/>
    <p:sldId id="278" r:id="rId24"/>
    <p:sldId id="272" r:id="rId25"/>
    <p:sldId id="275" r:id="rId26"/>
    <p:sldId id="306" r:id="rId27"/>
    <p:sldId id="305" r:id="rId28"/>
    <p:sldId id="307" r:id="rId29"/>
    <p:sldId id="276" r:id="rId30"/>
    <p:sldId id="295" r:id="rId31"/>
    <p:sldId id="277" r:id="rId32"/>
    <p:sldId id="285" r:id="rId33"/>
    <p:sldId id="286" r:id="rId34"/>
    <p:sldId id="312" r:id="rId35"/>
    <p:sldId id="288" r:id="rId36"/>
    <p:sldId id="316" r:id="rId37"/>
    <p:sldId id="317" r:id="rId38"/>
    <p:sldId id="290" r:id="rId39"/>
    <p:sldId id="300" r:id="rId40"/>
    <p:sldId id="301" r:id="rId41"/>
    <p:sldId id="302" r:id="rId42"/>
    <p:sldId id="291" r:id="rId43"/>
    <p:sldId id="318" r:id="rId44"/>
    <p:sldId id="308" r:id="rId45"/>
    <p:sldId id="292" r:id="rId46"/>
    <p:sldId id="319" r:id="rId47"/>
    <p:sldId id="321" r:id="rId48"/>
    <p:sldId id="294" r:id="rId49"/>
    <p:sldId id="322" r:id="rId50"/>
    <p:sldId id="323" r:id="rId51"/>
    <p:sldId id="324" r:id="rId52"/>
    <p:sldId id="325" r:id="rId53"/>
    <p:sldId id="320" r:id="rId54"/>
  </p:sldIdLst>
  <p:sldSz cx="12192000" cy="6858000"/>
  <p:notesSz cx="9928225" cy="6797675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6" roundtripDataSignature="AMtx7mg4uQ3DjkOr1ZXVzqVA8rqTVmNDi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701" autoAdjust="0"/>
  </p:normalViewPr>
  <p:slideViewPr>
    <p:cSldViewPr snapToGrid="0">
      <p:cViewPr varScale="1">
        <p:scale>
          <a:sx n="75" d="100"/>
          <a:sy n="75" d="100"/>
        </p:scale>
        <p:origin x="300" y="4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customschemas.google.com/relationships/presentationmetadata" Target="meta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2313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50" tIns="80250" rIns="80250" bIns="80250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:notes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50" tIns="80250" rIns="80250" bIns="802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7" name="Google Shape;4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5:notes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50" tIns="80250" rIns="80250" bIns="802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3" name="Google Shape;16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9:notes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50" tIns="80250" rIns="80250" bIns="802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6" name="Google Shape;17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6:notes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50" tIns="80250" rIns="80250" bIns="802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9" name="Google Shape;189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7:notes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50" tIns="80250" rIns="80250" bIns="802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2" name="Google Shape;202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48:notes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50" tIns="80250" rIns="80250" bIns="802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5" name="Google Shape;215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991897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2:notes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50" tIns="80250" rIns="80250" bIns="802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8" name="Google Shape;2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2:notes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50" tIns="80250" rIns="80250" bIns="802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8" name="Google Shape;2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970838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58:notes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50" tIns="80250" rIns="80250" bIns="802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00" name="Google Shape;400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12e70d67672_0_47:notes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50" tIns="80250" rIns="80250" bIns="802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28" name="Google Shape;428;g12e70d67672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843490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59:notes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50" tIns="80250" rIns="80250" bIns="802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43" name="Google Shape;443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:notes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50" tIns="80250" rIns="80250" bIns="802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3" name="Google Shape;5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59:notes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50" tIns="80250" rIns="80250" bIns="802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43" name="Google Shape;443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633217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9:notes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50" tIns="80250" rIns="80250" bIns="802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9" name="Google Shape;239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5:notes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50" tIns="80250" rIns="80250" bIns="802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54" name="Google Shape;354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50:notes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50" tIns="80250" rIns="80250" bIns="802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1" name="Google Shape;261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53:notes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50" tIns="80250" rIns="80250" bIns="802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4" name="Google Shape;304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5:notes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50" tIns="80250" rIns="80250" bIns="802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54" name="Google Shape;354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537967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5:notes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50" tIns="80250" rIns="80250" bIns="802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54" name="Google Shape;354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300321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5:notes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50" tIns="80250" rIns="80250" bIns="802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54" name="Google Shape;354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710601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12e70d67672_0_60:notes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50" tIns="80250" rIns="80250" bIns="802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6" name="Google Shape;326;g12e70d67672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12e70d67672_0_60:notes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50" tIns="80250" rIns="80250" bIns="802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6" name="Google Shape;326;g12e70d67672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01408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50" tIns="80250" rIns="80250" bIns="802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4:notes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50" tIns="80250" rIns="80250" bIns="802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9" name="Google Shape;339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34:notes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50" tIns="80250" rIns="80250" bIns="802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57" name="Google Shape;45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12e70d67672_0_71:notes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50" tIns="80250" rIns="80250" bIns="802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72" name="Google Shape;472;g12e70d67672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6:notes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50" tIns="80250" rIns="80250" bIns="802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87" name="Google Shape;487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923822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37:notes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50" tIns="80250" rIns="80250" bIns="802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99" name="Google Shape;499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12eb69f22c2_0_0:notes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50" tIns="80250" rIns="80250" bIns="802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25" name="Google Shape;525;g12eb69f22c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6216192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12eb69f22c2_0_0:notes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50" tIns="80250" rIns="80250" bIns="802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25" name="Google Shape;525;g12eb69f22c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6196104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12eb69f22c2_0_0:notes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50" tIns="80250" rIns="80250" bIns="802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25" name="Google Shape;525;g12eb69f22c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12eb69f22c2_0_0:notes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50" tIns="80250" rIns="80250" bIns="802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25" name="Google Shape;525;g12eb69f22c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6131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12eb69f22c2_0_0:notes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50" tIns="80250" rIns="80250" bIns="802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25" name="Google Shape;525;g12eb69f22c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595135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:notes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50" tIns="80250" rIns="80250" bIns="802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6" name="Google Shape;7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12eb69f22c2_0_0:notes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50" tIns="80250" rIns="80250" bIns="802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25" name="Google Shape;525;g12eb69f22c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0952952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32:notes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50" tIns="80250" rIns="80250" bIns="802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39" name="Google Shape;539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32:notes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50" tIns="80250" rIns="80250" bIns="802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39" name="Google Shape;539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9996998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32:notes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50" tIns="80250" rIns="80250" bIns="802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39" name="Google Shape;539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2609669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20:notes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50" tIns="80250" rIns="80250" bIns="802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59" name="Google Shape;55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38:notes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50" tIns="80250" rIns="80250" bIns="802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72" name="Google Shape;572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094377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9:notes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50" tIns="80250" rIns="80250" bIns="802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591" name="Google Shape;59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2313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9:notes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50" tIns="80250" rIns="80250" bIns="802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591" name="Google Shape;59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2313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3884350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9:notes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50" tIns="80250" rIns="80250" bIns="802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591" name="Google Shape;59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2313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3106274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9:notes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50" tIns="80250" rIns="80250" bIns="802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591" name="Google Shape;59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2313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085016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:notes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50" tIns="80250" rIns="80250" bIns="802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" name="Google Shape;9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9:notes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50" tIns="80250" rIns="80250" bIns="802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591" name="Google Shape;59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2313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430939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9:notes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50" tIns="80250" rIns="80250" bIns="802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91" name="Google Shape;59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2313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46970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:notes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50" tIns="80250" rIns="80250" bIns="802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0:notes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50" tIns="80250" rIns="80250" bIns="802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4" name="Google Shape;12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3:notes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50" tIns="80250" rIns="80250" bIns="802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7" name="Google Shape;13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4:notes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50" tIns="80250" rIns="80250" bIns="802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0" name="Google Shape;15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obj">
  <p:cSld name="OBJECT">
    <p:bg>
      <p:bgPr>
        <a:solidFill>
          <a:schemeClr val="lt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1"/>
          <p:cNvSpPr/>
          <p:nvPr/>
        </p:nvSpPr>
        <p:spPr>
          <a:xfrm>
            <a:off x="838200" y="6356603"/>
            <a:ext cx="10515600" cy="0"/>
          </a:xfrm>
          <a:custGeom>
            <a:avLst/>
            <a:gdLst/>
            <a:ahLst/>
            <a:cxnLst/>
            <a:rect l="l" t="t" r="r" b="b"/>
            <a:pathLst>
              <a:path w="10515600" h="120000" extrusionOk="0">
                <a:moveTo>
                  <a:pt x="0" y="0"/>
                </a:moveTo>
                <a:lnTo>
                  <a:pt x="10515600" y="0"/>
                </a:lnTo>
              </a:path>
            </a:pathLst>
          </a:custGeom>
          <a:noFill/>
          <a:ln w="9525" cap="flat" cmpd="sng">
            <a:solidFill>
              <a:srgbClr val="5B9B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41"/>
          <p:cNvSpPr txBox="1">
            <a:spLocks noGrp="1"/>
          </p:cNvSpPr>
          <p:nvPr>
            <p:ph type="title"/>
          </p:nvPr>
        </p:nvSpPr>
        <p:spPr>
          <a:xfrm>
            <a:off x="483514" y="228345"/>
            <a:ext cx="2917190" cy="696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1"/>
          <p:cNvSpPr txBox="1">
            <a:spLocks noGrp="1"/>
          </p:cNvSpPr>
          <p:nvPr>
            <p:ph type="ftr" idx="11"/>
          </p:nvPr>
        </p:nvSpPr>
        <p:spPr>
          <a:xfrm>
            <a:off x="5485891" y="6465214"/>
            <a:ext cx="121856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1"/>
          <p:cNvSpPr txBox="1">
            <a:spLocks noGrp="1"/>
          </p:cNvSpPr>
          <p:nvPr>
            <p:ph type="dt" idx="10"/>
          </p:nvPr>
        </p:nvSpPr>
        <p:spPr>
          <a:xfrm>
            <a:off x="916939" y="6465214"/>
            <a:ext cx="764539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1"/>
          <p:cNvSpPr txBox="1">
            <a:spLocks noGrp="1"/>
          </p:cNvSpPr>
          <p:nvPr>
            <p:ph type="sldNum" idx="12"/>
          </p:nvPr>
        </p:nvSpPr>
        <p:spPr>
          <a:xfrm>
            <a:off x="11068811" y="6465214"/>
            <a:ext cx="23177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38100" marR="0" lvl="0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" marR="0" lvl="1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8100" marR="0" lvl="2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8100" marR="0" lvl="3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8100" marR="0" lvl="4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8100" marR="0" lvl="5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8100" marR="0" lvl="6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8100" marR="0" lvl="7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100" marR="0" lvl="8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810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5"/>
          <p:cNvSpPr txBox="1">
            <a:spLocks noGrp="1"/>
          </p:cNvSpPr>
          <p:nvPr>
            <p:ph type="title"/>
          </p:nvPr>
        </p:nvSpPr>
        <p:spPr>
          <a:xfrm>
            <a:off x="483514" y="228345"/>
            <a:ext cx="2917190" cy="696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5"/>
          <p:cNvSpPr txBox="1">
            <a:spLocks noGrp="1"/>
          </p:cNvSpPr>
          <p:nvPr>
            <p:ph type="body" idx="1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5"/>
          <p:cNvSpPr txBox="1">
            <a:spLocks noGrp="1"/>
          </p:cNvSpPr>
          <p:nvPr>
            <p:ph type="body" idx="2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5"/>
          <p:cNvSpPr txBox="1">
            <a:spLocks noGrp="1"/>
          </p:cNvSpPr>
          <p:nvPr>
            <p:ph type="ftr" idx="11"/>
          </p:nvPr>
        </p:nvSpPr>
        <p:spPr>
          <a:xfrm>
            <a:off x="5485891" y="6465214"/>
            <a:ext cx="121856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7585A7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3" name="Google Shape;43;p45"/>
          <p:cNvSpPr txBox="1">
            <a:spLocks noGrp="1"/>
          </p:cNvSpPr>
          <p:nvPr>
            <p:ph type="dt" idx="10"/>
          </p:nvPr>
        </p:nvSpPr>
        <p:spPr>
          <a:xfrm>
            <a:off x="916939" y="6465214"/>
            <a:ext cx="764539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7585A7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4" name="Google Shape;44;p45"/>
          <p:cNvSpPr txBox="1">
            <a:spLocks noGrp="1"/>
          </p:cNvSpPr>
          <p:nvPr>
            <p:ph type="sldNum" idx="12"/>
          </p:nvPr>
        </p:nvSpPr>
        <p:spPr>
          <a:xfrm>
            <a:off x="11068811" y="6465214"/>
            <a:ext cx="23177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38100" marR="0" lvl="0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" marR="0" lvl="1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8100" marR="0" lvl="2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8100" marR="0" lvl="3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8100" marR="0" lvl="4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8100" marR="0" lvl="5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8100" marR="0" lvl="6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8100" marR="0" lvl="7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100" marR="0" lvl="8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8100" marR="0" lvl="0" indent="0" algn="l" defTabSz="914400" rtl="0" eaLnBrk="1" fontAlgn="auto" latinLnBrk="0" hangingPunct="1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7585A7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38100" marR="0" lvl="0" indent="0" algn="l" defTabSz="914400" rtl="0" eaLnBrk="1" fontAlgn="auto" latinLnBrk="0" hangingPunct="1">
                <a:lnSpc>
                  <a:spcPct val="103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‹Nº›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7585A7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7777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2"/>
          <p:cNvSpPr txBox="1">
            <a:spLocks noGrp="1"/>
          </p:cNvSpPr>
          <p:nvPr>
            <p:ph type="title"/>
          </p:nvPr>
        </p:nvSpPr>
        <p:spPr>
          <a:xfrm>
            <a:off x="483514" y="228345"/>
            <a:ext cx="2917190" cy="696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2"/>
          <p:cNvSpPr txBox="1">
            <a:spLocks noGrp="1"/>
          </p:cNvSpPr>
          <p:nvPr>
            <p:ph type="body" idx="1"/>
          </p:nvPr>
        </p:nvSpPr>
        <p:spPr>
          <a:xfrm>
            <a:off x="466445" y="2026437"/>
            <a:ext cx="5354320" cy="1875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2"/>
          <p:cNvSpPr txBox="1">
            <a:spLocks noGrp="1"/>
          </p:cNvSpPr>
          <p:nvPr>
            <p:ph type="ftr" idx="11"/>
          </p:nvPr>
        </p:nvSpPr>
        <p:spPr>
          <a:xfrm>
            <a:off x="5485891" y="6465214"/>
            <a:ext cx="121856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2"/>
          <p:cNvSpPr txBox="1">
            <a:spLocks noGrp="1"/>
          </p:cNvSpPr>
          <p:nvPr>
            <p:ph type="dt" idx="10"/>
          </p:nvPr>
        </p:nvSpPr>
        <p:spPr>
          <a:xfrm>
            <a:off x="916939" y="6465214"/>
            <a:ext cx="764539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2"/>
          <p:cNvSpPr txBox="1">
            <a:spLocks noGrp="1"/>
          </p:cNvSpPr>
          <p:nvPr>
            <p:ph type="sldNum" idx="12"/>
          </p:nvPr>
        </p:nvSpPr>
        <p:spPr>
          <a:xfrm>
            <a:off x="11068811" y="6465214"/>
            <a:ext cx="23177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38100" marR="0" lvl="0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" marR="0" lvl="1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8100" marR="0" lvl="2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8100" marR="0" lvl="3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8100" marR="0" lvl="4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8100" marR="0" lvl="5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8100" marR="0" lvl="6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8100" marR="0" lvl="7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100" marR="0" lvl="8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810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bg>
      <p:bgPr>
        <a:solidFill>
          <a:schemeClr val="lt1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4"/>
          <p:cNvSpPr/>
          <p:nvPr/>
        </p:nvSpPr>
        <p:spPr>
          <a:xfrm>
            <a:off x="838200" y="6356603"/>
            <a:ext cx="10515600" cy="0"/>
          </a:xfrm>
          <a:custGeom>
            <a:avLst/>
            <a:gdLst/>
            <a:ahLst/>
            <a:cxnLst/>
            <a:rect l="l" t="t" r="r" b="b"/>
            <a:pathLst>
              <a:path w="10515600" h="120000" extrusionOk="0">
                <a:moveTo>
                  <a:pt x="0" y="0"/>
                </a:moveTo>
                <a:lnTo>
                  <a:pt x="10515600" y="0"/>
                </a:lnTo>
              </a:path>
            </a:pathLst>
          </a:custGeom>
          <a:noFill/>
          <a:ln w="9525" cap="flat" cmpd="sng">
            <a:solidFill>
              <a:srgbClr val="5B9B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" name="Google Shape;27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66176" y="0"/>
            <a:ext cx="2880360" cy="1556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3078479"/>
            <a:ext cx="4689348" cy="2685288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44"/>
          <p:cNvSpPr txBox="1">
            <a:spLocks noGrp="1"/>
          </p:cNvSpPr>
          <p:nvPr>
            <p:ph type="ctrTitle"/>
          </p:nvPr>
        </p:nvSpPr>
        <p:spPr>
          <a:xfrm>
            <a:off x="466445" y="385397"/>
            <a:ext cx="11259108" cy="1146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4"/>
          <p:cNvSpPr txBox="1">
            <a:spLocks noGrp="1"/>
          </p:cNvSpPr>
          <p:nvPr>
            <p:ph type="subTitle" idx="1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4"/>
          <p:cNvSpPr txBox="1">
            <a:spLocks noGrp="1"/>
          </p:cNvSpPr>
          <p:nvPr>
            <p:ph type="ftr" idx="11"/>
          </p:nvPr>
        </p:nvSpPr>
        <p:spPr>
          <a:xfrm>
            <a:off x="5485891" y="6465214"/>
            <a:ext cx="121856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4"/>
          <p:cNvSpPr txBox="1">
            <a:spLocks noGrp="1"/>
          </p:cNvSpPr>
          <p:nvPr>
            <p:ph type="dt" idx="10"/>
          </p:nvPr>
        </p:nvSpPr>
        <p:spPr>
          <a:xfrm>
            <a:off x="916939" y="6465214"/>
            <a:ext cx="764539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4"/>
          <p:cNvSpPr txBox="1">
            <a:spLocks noGrp="1"/>
          </p:cNvSpPr>
          <p:nvPr>
            <p:ph type="sldNum" idx="12"/>
          </p:nvPr>
        </p:nvSpPr>
        <p:spPr>
          <a:xfrm>
            <a:off x="11068811" y="6465214"/>
            <a:ext cx="23177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38100" marR="0" lvl="0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" marR="0" lvl="1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8100" marR="0" lvl="2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8100" marR="0" lvl="3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8100" marR="0" lvl="4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8100" marR="0" lvl="5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8100" marR="0" lvl="6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8100" marR="0" lvl="7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100" marR="0" lvl="8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810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3"/>
          <p:cNvSpPr txBox="1">
            <a:spLocks noGrp="1"/>
          </p:cNvSpPr>
          <p:nvPr>
            <p:ph type="ftr" idx="11"/>
          </p:nvPr>
        </p:nvSpPr>
        <p:spPr>
          <a:xfrm>
            <a:off x="5485891" y="6465214"/>
            <a:ext cx="121856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3"/>
          <p:cNvSpPr txBox="1">
            <a:spLocks noGrp="1"/>
          </p:cNvSpPr>
          <p:nvPr>
            <p:ph type="dt" idx="10"/>
          </p:nvPr>
        </p:nvSpPr>
        <p:spPr>
          <a:xfrm>
            <a:off x="916939" y="6465214"/>
            <a:ext cx="764539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3"/>
          <p:cNvSpPr txBox="1">
            <a:spLocks noGrp="1"/>
          </p:cNvSpPr>
          <p:nvPr>
            <p:ph type="sldNum" idx="12"/>
          </p:nvPr>
        </p:nvSpPr>
        <p:spPr>
          <a:xfrm>
            <a:off x="11068811" y="6465214"/>
            <a:ext cx="23177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38100" marR="0" lvl="0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" marR="0" lvl="1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8100" marR="0" lvl="2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8100" marR="0" lvl="3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8100" marR="0" lvl="4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8100" marR="0" lvl="5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8100" marR="0" lvl="6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8100" marR="0" lvl="7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100" marR="0" lvl="8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810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5"/>
          <p:cNvSpPr txBox="1">
            <a:spLocks noGrp="1"/>
          </p:cNvSpPr>
          <p:nvPr>
            <p:ph type="title"/>
          </p:nvPr>
        </p:nvSpPr>
        <p:spPr>
          <a:xfrm>
            <a:off x="483514" y="228345"/>
            <a:ext cx="2917190" cy="696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5"/>
          <p:cNvSpPr txBox="1">
            <a:spLocks noGrp="1"/>
          </p:cNvSpPr>
          <p:nvPr>
            <p:ph type="body" idx="1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5"/>
          <p:cNvSpPr txBox="1">
            <a:spLocks noGrp="1"/>
          </p:cNvSpPr>
          <p:nvPr>
            <p:ph type="body" idx="2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5"/>
          <p:cNvSpPr txBox="1">
            <a:spLocks noGrp="1"/>
          </p:cNvSpPr>
          <p:nvPr>
            <p:ph type="ftr" idx="11"/>
          </p:nvPr>
        </p:nvSpPr>
        <p:spPr>
          <a:xfrm>
            <a:off x="5485891" y="6465214"/>
            <a:ext cx="121856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5"/>
          <p:cNvSpPr txBox="1">
            <a:spLocks noGrp="1"/>
          </p:cNvSpPr>
          <p:nvPr>
            <p:ph type="dt" idx="10"/>
          </p:nvPr>
        </p:nvSpPr>
        <p:spPr>
          <a:xfrm>
            <a:off x="916939" y="6465214"/>
            <a:ext cx="764539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5"/>
          <p:cNvSpPr txBox="1">
            <a:spLocks noGrp="1"/>
          </p:cNvSpPr>
          <p:nvPr>
            <p:ph type="sldNum" idx="12"/>
          </p:nvPr>
        </p:nvSpPr>
        <p:spPr>
          <a:xfrm>
            <a:off x="11068811" y="6465214"/>
            <a:ext cx="23177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38100" marR="0" lvl="0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" marR="0" lvl="1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8100" marR="0" lvl="2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8100" marR="0" lvl="3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8100" marR="0" lvl="4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8100" marR="0" lvl="5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8100" marR="0" lvl="6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8100" marR="0" lvl="7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100" marR="0" lvl="8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810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obj">
  <p:cSld name="Title Only">
    <p:bg>
      <p:bgPr>
        <a:solidFill>
          <a:schemeClr val="lt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1"/>
          <p:cNvSpPr/>
          <p:nvPr/>
        </p:nvSpPr>
        <p:spPr>
          <a:xfrm>
            <a:off x="838200" y="6356603"/>
            <a:ext cx="10515600" cy="0"/>
          </a:xfrm>
          <a:custGeom>
            <a:avLst/>
            <a:gdLst/>
            <a:ahLst/>
            <a:cxnLst/>
            <a:rect l="l" t="t" r="r" b="b"/>
            <a:pathLst>
              <a:path w="10515600" h="120000" extrusionOk="0">
                <a:moveTo>
                  <a:pt x="0" y="0"/>
                </a:moveTo>
                <a:lnTo>
                  <a:pt x="10515600" y="0"/>
                </a:lnTo>
              </a:path>
            </a:pathLst>
          </a:custGeom>
          <a:noFill/>
          <a:ln w="9525" cap="flat" cmpd="sng">
            <a:solidFill>
              <a:srgbClr val="5B9B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41"/>
          <p:cNvSpPr txBox="1">
            <a:spLocks noGrp="1"/>
          </p:cNvSpPr>
          <p:nvPr>
            <p:ph type="title"/>
          </p:nvPr>
        </p:nvSpPr>
        <p:spPr>
          <a:xfrm>
            <a:off x="483514" y="228345"/>
            <a:ext cx="2917190" cy="696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1"/>
          <p:cNvSpPr txBox="1">
            <a:spLocks noGrp="1"/>
          </p:cNvSpPr>
          <p:nvPr>
            <p:ph type="ftr" idx="11"/>
          </p:nvPr>
        </p:nvSpPr>
        <p:spPr>
          <a:xfrm>
            <a:off x="5485891" y="6465214"/>
            <a:ext cx="121856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7585A7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7" name="Google Shape;17;p41"/>
          <p:cNvSpPr txBox="1">
            <a:spLocks noGrp="1"/>
          </p:cNvSpPr>
          <p:nvPr>
            <p:ph type="dt" idx="10"/>
          </p:nvPr>
        </p:nvSpPr>
        <p:spPr>
          <a:xfrm>
            <a:off x="916939" y="6465214"/>
            <a:ext cx="764539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7585A7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8" name="Google Shape;18;p41"/>
          <p:cNvSpPr txBox="1">
            <a:spLocks noGrp="1"/>
          </p:cNvSpPr>
          <p:nvPr>
            <p:ph type="sldNum" idx="12"/>
          </p:nvPr>
        </p:nvSpPr>
        <p:spPr>
          <a:xfrm>
            <a:off x="11068811" y="6465214"/>
            <a:ext cx="23177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38100" marR="0" lvl="0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" marR="0" lvl="1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8100" marR="0" lvl="2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8100" marR="0" lvl="3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8100" marR="0" lvl="4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8100" marR="0" lvl="5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8100" marR="0" lvl="6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8100" marR="0" lvl="7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100" marR="0" lvl="8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8100" marR="0" lvl="0" indent="0" algn="l" defTabSz="914400" rtl="0" eaLnBrk="1" fontAlgn="auto" latinLnBrk="0" hangingPunct="1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7585A7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38100" marR="0" lvl="0" indent="0" algn="l" defTabSz="914400" rtl="0" eaLnBrk="1" fontAlgn="auto" latinLnBrk="0" hangingPunct="1">
                <a:lnSpc>
                  <a:spcPct val="103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‹Nº›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7585A7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1557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2"/>
          <p:cNvSpPr txBox="1">
            <a:spLocks noGrp="1"/>
          </p:cNvSpPr>
          <p:nvPr>
            <p:ph type="title"/>
          </p:nvPr>
        </p:nvSpPr>
        <p:spPr>
          <a:xfrm>
            <a:off x="483514" y="228345"/>
            <a:ext cx="2917190" cy="696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2"/>
          <p:cNvSpPr txBox="1">
            <a:spLocks noGrp="1"/>
          </p:cNvSpPr>
          <p:nvPr>
            <p:ph type="body" idx="1"/>
          </p:nvPr>
        </p:nvSpPr>
        <p:spPr>
          <a:xfrm>
            <a:off x="466445" y="2026437"/>
            <a:ext cx="5354320" cy="1875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2"/>
          <p:cNvSpPr txBox="1">
            <a:spLocks noGrp="1"/>
          </p:cNvSpPr>
          <p:nvPr>
            <p:ph type="ftr" idx="11"/>
          </p:nvPr>
        </p:nvSpPr>
        <p:spPr>
          <a:xfrm>
            <a:off x="5485891" y="6465214"/>
            <a:ext cx="121856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7585A7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3" name="Google Shape;23;p42"/>
          <p:cNvSpPr txBox="1">
            <a:spLocks noGrp="1"/>
          </p:cNvSpPr>
          <p:nvPr>
            <p:ph type="dt" idx="10"/>
          </p:nvPr>
        </p:nvSpPr>
        <p:spPr>
          <a:xfrm>
            <a:off x="916939" y="6465214"/>
            <a:ext cx="764539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7585A7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4" name="Google Shape;24;p42"/>
          <p:cNvSpPr txBox="1">
            <a:spLocks noGrp="1"/>
          </p:cNvSpPr>
          <p:nvPr>
            <p:ph type="sldNum" idx="12"/>
          </p:nvPr>
        </p:nvSpPr>
        <p:spPr>
          <a:xfrm>
            <a:off x="11068811" y="6465214"/>
            <a:ext cx="23177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38100" marR="0" lvl="0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" marR="0" lvl="1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8100" marR="0" lvl="2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8100" marR="0" lvl="3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8100" marR="0" lvl="4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8100" marR="0" lvl="5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8100" marR="0" lvl="6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8100" marR="0" lvl="7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100" marR="0" lvl="8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8100" marR="0" lvl="0" indent="0" algn="l" defTabSz="914400" rtl="0" eaLnBrk="1" fontAlgn="auto" latinLnBrk="0" hangingPunct="1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7585A7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38100" marR="0" lvl="0" indent="0" algn="l" defTabSz="914400" rtl="0" eaLnBrk="1" fontAlgn="auto" latinLnBrk="0" hangingPunct="1">
                <a:lnSpc>
                  <a:spcPct val="103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‹Nº›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7585A7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5620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bg>
      <p:bgPr>
        <a:solidFill>
          <a:schemeClr val="lt1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4"/>
          <p:cNvSpPr/>
          <p:nvPr/>
        </p:nvSpPr>
        <p:spPr>
          <a:xfrm>
            <a:off x="838200" y="6356603"/>
            <a:ext cx="10515600" cy="0"/>
          </a:xfrm>
          <a:custGeom>
            <a:avLst/>
            <a:gdLst/>
            <a:ahLst/>
            <a:cxnLst/>
            <a:rect l="l" t="t" r="r" b="b"/>
            <a:pathLst>
              <a:path w="10515600" h="120000" extrusionOk="0">
                <a:moveTo>
                  <a:pt x="0" y="0"/>
                </a:moveTo>
                <a:lnTo>
                  <a:pt x="10515600" y="0"/>
                </a:lnTo>
              </a:path>
            </a:pathLst>
          </a:custGeom>
          <a:noFill/>
          <a:ln w="9525" cap="flat" cmpd="sng">
            <a:solidFill>
              <a:srgbClr val="5B9B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" name="Google Shape;27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66176" y="0"/>
            <a:ext cx="2880360" cy="1556003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44"/>
          <p:cNvSpPr txBox="1">
            <a:spLocks noGrp="1"/>
          </p:cNvSpPr>
          <p:nvPr>
            <p:ph type="ctrTitle"/>
          </p:nvPr>
        </p:nvSpPr>
        <p:spPr>
          <a:xfrm>
            <a:off x="466445" y="385397"/>
            <a:ext cx="11259108" cy="1146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4"/>
          <p:cNvSpPr txBox="1">
            <a:spLocks noGrp="1"/>
          </p:cNvSpPr>
          <p:nvPr>
            <p:ph type="subTitle" idx="1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4"/>
          <p:cNvSpPr txBox="1">
            <a:spLocks noGrp="1"/>
          </p:cNvSpPr>
          <p:nvPr>
            <p:ph type="ftr" idx="11"/>
          </p:nvPr>
        </p:nvSpPr>
        <p:spPr>
          <a:xfrm>
            <a:off x="5485891" y="6465214"/>
            <a:ext cx="121856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7585A7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2" name="Google Shape;32;p44"/>
          <p:cNvSpPr txBox="1">
            <a:spLocks noGrp="1"/>
          </p:cNvSpPr>
          <p:nvPr>
            <p:ph type="dt" idx="10"/>
          </p:nvPr>
        </p:nvSpPr>
        <p:spPr>
          <a:xfrm>
            <a:off x="916939" y="6465214"/>
            <a:ext cx="764539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7585A7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3" name="Google Shape;33;p44"/>
          <p:cNvSpPr txBox="1">
            <a:spLocks noGrp="1"/>
          </p:cNvSpPr>
          <p:nvPr>
            <p:ph type="sldNum" idx="12"/>
          </p:nvPr>
        </p:nvSpPr>
        <p:spPr>
          <a:xfrm>
            <a:off x="11068811" y="6465214"/>
            <a:ext cx="23177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38100" marR="0" lvl="0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" marR="0" lvl="1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8100" marR="0" lvl="2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8100" marR="0" lvl="3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8100" marR="0" lvl="4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8100" marR="0" lvl="5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8100" marR="0" lvl="6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8100" marR="0" lvl="7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100" marR="0" lvl="8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8100" marR="0" lvl="0" indent="0" algn="l" defTabSz="914400" rtl="0" eaLnBrk="1" fontAlgn="auto" latinLnBrk="0" hangingPunct="1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7585A7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38100" marR="0" lvl="0" indent="0" algn="l" defTabSz="914400" rtl="0" eaLnBrk="1" fontAlgn="auto" latinLnBrk="0" hangingPunct="1">
                <a:lnSpc>
                  <a:spcPct val="103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‹Nº›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7585A7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2047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3"/>
          <p:cNvSpPr txBox="1">
            <a:spLocks noGrp="1"/>
          </p:cNvSpPr>
          <p:nvPr>
            <p:ph type="ftr" idx="11"/>
          </p:nvPr>
        </p:nvSpPr>
        <p:spPr>
          <a:xfrm>
            <a:off x="5485891" y="6465214"/>
            <a:ext cx="121856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7585A7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6" name="Google Shape;36;p43"/>
          <p:cNvSpPr txBox="1">
            <a:spLocks noGrp="1"/>
          </p:cNvSpPr>
          <p:nvPr>
            <p:ph type="dt" idx="10"/>
          </p:nvPr>
        </p:nvSpPr>
        <p:spPr>
          <a:xfrm>
            <a:off x="916939" y="6465214"/>
            <a:ext cx="764539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7585A7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7" name="Google Shape;37;p43"/>
          <p:cNvSpPr txBox="1">
            <a:spLocks noGrp="1"/>
          </p:cNvSpPr>
          <p:nvPr>
            <p:ph type="sldNum" idx="12"/>
          </p:nvPr>
        </p:nvSpPr>
        <p:spPr>
          <a:xfrm>
            <a:off x="11068811" y="6465214"/>
            <a:ext cx="23177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38100" marR="0" lvl="0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" marR="0" lvl="1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8100" marR="0" lvl="2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8100" marR="0" lvl="3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8100" marR="0" lvl="4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8100" marR="0" lvl="5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8100" marR="0" lvl="6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8100" marR="0" lvl="7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100" marR="0" lvl="8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8100" marR="0" lvl="0" indent="0" algn="l" defTabSz="914400" rtl="0" eaLnBrk="1" fontAlgn="auto" latinLnBrk="0" hangingPunct="1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7585A7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38100" marR="0" lvl="0" indent="0" algn="l" defTabSz="914400" rtl="0" eaLnBrk="1" fontAlgn="auto" latinLnBrk="0" hangingPunct="1">
                <a:lnSpc>
                  <a:spcPct val="103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‹Nº›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7585A7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5459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0"/>
          <p:cNvSpPr/>
          <p:nvPr/>
        </p:nvSpPr>
        <p:spPr>
          <a:xfrm>
            <a:off x="838200" y="6356603"/>
            <a:ext cx="10515600" cy="0"/>
          </a:xfrm>
          <a:custGeom>
            <a:avLst/>
            <a:gdLst/>
            <a:ahLst/>
            <a:cxnLst/>
            <a:rect l="l" t="t" r="r" b="b"/>
            <a:pathLst>
              <a:path w="10515600" h="120000" extrusionOk="0">
                <a:moveTo>
                  <a:pt x="0" y="0"/>
                </a:moveTo>
                <a:lnTo>
                  <a:pt x="10515600" y="0"/>
                </a:lnTo>
              </a:path>
            </a:pathLst>
          </a:custGeom>
          <a:noFill/>
          <a:ln w="9525" cap="flat" cmpd="sng">
            <a:solidFill>
              <a:srgbClr val="5B9B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4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266176" y="0"/>
            <a:ext cx="2880360" cy="155600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40"/>
          <p:cNvSpPr txBox="1">
            <a:spLocks noGrp="1"/>
          </p:cNvSpPr>
          <p:nvPr>
            <p:ph type="title"/>
          </p:nvPr>
        </p:nvSpPr>
        <p:spPr>
          <a:xfrm>
            <a:off x="483514" y="228345"/>
            <a:ext cx="2917190" cy="696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40"/>
          <p:cNvSpPr txBox="1">
            <a:spLocks noGrp="1"/>
          </p:cNvSpPr>
          <p:nvPr>
            <p:ph type="body" idx="1"/>
          </p:nvPr>
        </p:nvSpPr>
        <p:spPr>
          <a:xfrm>
            <a:off x="466445" y="2026437"/>
            <a:ext cx="5354320" cy="1875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40"/>
          <p:cNvSpPr txBox="1">
            <a:spLocks noGrp="1"/>
          </p:cNvSpPr>
          <p:nvPr>
            <p:ph type="ftr" idx="11"/>
          </p:nvPr>
        </p:nvSpPr>
        <p:spPr>
          <a:xfrm>
            <a:off x="5485891" y="6465214"/>
            <a:ext cx="121856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40"/>
          <p:cNvSpPr txBox="1">
            <a:spLocks noGrp="1"/>
          </p:cNvSpPr>
          <p:nvPr>
            <p:ph type="dt" idx="10"/>
          </p:nvPr>
        </p:nvSpPr>
        <p:spPr>
          <a:xfrm>
            <a:off x="916939" y="6465214"/>
            <a:ext cx="764539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40"/>
          <p:cNvSpPr txBox="1">
            <a:spLocks noGrp="1"/>
          </p:cNvSpPr>
          <p:nvPr>
            <p:ph type="sldNum" idx="12"/>
          </p:nvPr>
        </p:nvSpPr>
        <p:spPr>
          <a:xfrm>
            <a:off x="11068811" y="6465214"/>
            <a:ext cx="23177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38100" marR="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" marR="0" lvl="1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8100" marR="0" lvl="2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8100" marR="0" lvl="3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8100" marR="0" lvl="4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8100" marR="0" lvl="5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8100" marR="0" lvl="6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8100" marR="0" lvl="7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100" marR="0" lvl="8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810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0"/>
          <p:cNvSpPr/>
          <p:nvPr/>
        </p:nvSpPr>
        <p:spPr>
          <a:xfrm>
            <a:off x="838200" y="6356603"/>
            <a:ext cx="10515600" cy="0"/>
          </a:xfrm>
          <a:custGeom>
            <a:avLst/>
            <a:gdLst/>
            <a:ahLst/>
            <a:cxnLst/>
            <a:rect l="l" t="t" r="r" b="b"/>
            <a:pathLst>
              <a:path w="10515600" h="120000" extrusionOk="0">
                <a:moveTo>
                  <a:pt x="0" y="0"/>
                </a:moveTo>
                <a:lnTo>
                  <a:pt x="10515600" y="0"/>
                </a:lnTo>
              </a:path>
            </a:pathLst>
          </a:custGeom>
          <a:noFill/>
          <a:ln w="9525" cap="flat" cmpd="sng">
            <a:solidFill>
              <a:srgbClr val="5B9B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4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266176" y="0"/>
            <a:ext cx="2880360" cy="155600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40"/>
          <p:cNvSpPr txBox="1">
            <a:spLocks noGrp="1"/>
          </p:cNvSpPr>
          <p:nvPr>
            <p:ph type="title"/>
          </p:nvPr>
        </p:nvSpPr>
        <p:spPr>
          <a:xfrm>
            <a:off x="483514" y="228345"/>
            <a:ext cx="2917190" cy="696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40"/>
          <p:cNvSpPr txBox="1">
            <a:spLocks noGrp="1"/>
          </p:cNvSpPr>
          <p:nvPr>
            <p:ph type="body" idx="1"/>
          </p:nvPr>
        </p:nvSpPr>
        <p:spPr>
          <a:xfrm>
            <a:off x="466445" y="2026437"/>
            <a:ext cx="5354320" cy="1875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40"/>
          <p:cNvSpPr txBox="1">
            <a:spLocks noGrp="1"/>
          </p:cNvSpPr>
          <p:nvPr>
            <p:ph type="ftr" idx="11"/>
          </p:nvPr>
        </p:nvSpPr>
        <p:spPr>
          <a:xfrm>
            <a:off x="5485891" y="6465214"/>
            <a:ext cx="121856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7585A7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1" name="Google Shape;11;p40"/>
          <p:cNvSpPr txBox="1">
            <a:spLocks noGrp="1"/>
          </p:cNvSpPr>
          <p:nvPr>
            <p:ph type="dt" idx="10"/>
          </p:nvPr>
        </p:nvSpPr>
        <p:spPr>
          <a:xfrm>
            <a:off x="916939" y="6465214"/>
            <a:ext cx="764539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7585A7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2" name="Google Shape;12;p40"/>
          <p:cNvSpPr txBox="1">
            <a:spLocks noGrp="1"/>
          </p:cNvSpPr>
          <p:nvPr>
            <p:ph type="sldNum" idx="12"/>
          </p:nvPr>
        </p:nvSpPr>
        <p:spPr>
          <a:xfrm>
            <a:off x="11068811" y="6465214"/>
            <a:ext cx="23177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38100" marR="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" marR="0" lvl="1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8100" marR="0" lvl="2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8100" marR="0" lvl="3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8100" marR="0" lvl="4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8100" marR="0" lvl="5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8100" marR="0" lvl="6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8100" marR="0" lvl="7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100" marR="0" lvl="8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8100" marR="0" lvl="0" indent="0" algn="l" defTabSz="914400" rtl="0" eaLnBrk="1" fontAlgn="auto" latinLnBrk="0" hangingPunct="1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7585A7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38100" marR="0" lvl="0" indent="0" algn="l" defTabSz="914400" rtl="0" eaLnBrk="1" fontAlgn="auto" latinLnBrk="0" hangingPunct="1">
                <a:lnSpc>
                  <a:spcPct val="103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‹Nº›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39109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jp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.pn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.png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1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4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7" Type="http://schemas.openxmlformats.org/officeDocument/2006/relationships/image" Target="../media/image61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2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12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11" Type="http://schemas.openxmlformats.org/officeDocument/2006/relationships/image" Target="../media/image4.png"/><Relationship Id="rId5" Type="http://schemas.openxmlformats.org/officeDocument/2006/relationships/image" Target="../media/image10.jpg"/><Relationship Id="rId10" Type="http://schemas.openxmlformats.org/officeDocument/2006/relationships/image" Target="../media/image15.pn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9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2.jpg"/><Relationship Id="rId5" Type="http://schemas.openxmlformats.org/officeDocument/2006/relationships/image" Target="../media/image4.png"/><Relationship Id="rId4" Type="http://schemas.openxmlformats.org/officeDocument/2006/relationships/image" Target="../media/image8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"/>
          <p:cNvSpPr txBox="1">
            <a:spLocks noGrp="1"/>
          </p:cNvSpPr>
          <p:nvPr>
            <p:ph type="title"/>
          </p:nvPr>
        </p:nvSpPr>
        <p:spPr>
          <a:xfrm>
            <a:off x="689015" y="2089854"/>
            <a:ext cx="9382200" cy="4644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6000" b="1" dirty="0" smtClean="0">
                <a:solidFill>
                  <a:srgbClr val="003A69"/>
                </a:solidFill>
                <a:latin typeface="Arial"/>
                <a:ea typeface="Arial"/>
                <a:cs typeface="Arial"/>
                <a:sym typeface="Arial"/>
              </a:rPr>
              <a:t>FEDERACIÓ FRANCESC LAYRET COCEMFE BARCELONA.</a:t>
            </a:r>
            <a:br>
              <a:rPr lang="en-US" sz="6000" b="1" dirty="0" smtClean="0">
                <a:solidFill>
                  <a:srgbClr val="003A6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6000" b="1" dirty="0" err="1" smtClean="0">
                <a:solidFill>
                  <a:srgbClr val="003A69"/>
                </a:solidFill>
                <a:latin typeface="Arial"/>
                <a:ea typeface="Arial"/>
                <a:cs typeface="Arial"/>
                <a:sym typeface="Arial"/>
              </a:rPr>
              <a:t>Memòria</a:t>
            </a:r>
            <a:r>
              <a:rPr lang="en-US" sz="6000" b="1" dirty="0" smtClean="0">
                <a:solidFill>
                  <a:srgbClr val="003A6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000" b="1" dirty="0" err="1" smtClean="0">
                <a:solidFill>
                  <a:srgbClr val="003A69"/>
                </a:solidFill>
                <a:latin typeface="Arial"/>
                <a:ea typeface="Arial"/>
                <a:cs typeface="Arial"/>
                <a:sym typeface="Arial"/>
              </a:rPr>
              <a:t>exercici</a:t>
            </a:r>
            <a:r>
              <a:rPr lang="en-US" sz="6000" b="1" dirty="0" smtClean="0">
                <a:solidFill>
                  <a:srgbClr val="003A69"/>
                </a:solidFill>
                <a:latin typeface="Arial"/>
                <a:ea typeface="Arial"/>
                <a:cs typeface="Arial"/>
                <a:sym typeface="Arial"/>
              </a:rPr>
              <a:t> 2022</a:t>
            </a:r>
            <a:br>
              <a:rPr lang="en-US" sz="6000" b="1" dirty="0" smtClean="0">
                <a:solidFill>
                  <a:srgbClr val="003A6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1" dirty="0" err="1" smtClean="0">
                <a:solidFill>
                  <a:srgbClr val="003A69"/>
                </a:solidFill>
                <a:latin typeface="Arial"/>
                <a:ea typeface="Arial"/>
                <a:cs typeface="Arial"/>
                <a:sym typeface="Arial"/>
              </a:rPr>
              <a:t>Assemblea</a:t>
            </a:r>
            <a:r>
              <a:rPr lang="en-US" sz="2000" b="1" dirty="0" smtClean="0">
                <a:solidFill>
                  <a:srgbClr val="003A69"/>
                </a:solidFill>
                <a:latin typeface="Arial"/>
                <a:ea typeface="Arial"/>
                <a:cs typeface="Arial"/>
                <a:sym typeface="Arial"/>
              </a:rPr>
              <a:t> General </a:t>
            </a:r>
            <a:r>
              <a:rPr lang="en-US" sz="2000" b="1" dirty="0" err="1">
                <a:solidFill>
                  <a:srgbClr val="003A69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lang="en-US" sz="2000" b="1" dirty="0" err="1" smtClean="0">
                <a:solidFill>
                  <a:srgbClr val="003A69"/>
                </a:solidFill>
                <a:latin typeface="Arial"/>
                <a:ea typeface="Arial"/>
                <a:cs typeface="Arial"/>
                <a:sym typeface="Arial"/>
              </a:rPr>
              <a:t>rdinària</a:t>
            </a:r>
            <a:r>
              <a:rPr lang="en-US" sz="2000" b="1" dirty="0" smtClean="0">
                <a:solidFill>
                  <a:srgbClr val="003A69"/>
                </a:solidFill>
                <a:latin typeface="Arial"/>
                <a:ea typeface="Arial"/>
                <a:cs typeface="Arial"/>
                <a:sym typeface="Arial"/>
              </a:rPr>
              <a:t> 28 de </a:t>
            </a:r>
            <a:r>
              <a:rPr lang="en-US" sz="2000" b="1" dirty="0" err="1" smtClean="0">
                <a:solidFill>
                  <a:srgbClr val="003A69"/>
                </a:solidFill>
                <a:latin typeface="Arial"/>
                <a:ea typeface="Arial"/>
                <a:cs typeface="Arial"/>
                <a:sym typeface="Arial"/>
              </a:rPr>
              <a:t>juny</a:t>
            </a:r>
            <a:r>
              <a:rPr lang="en-US" sz="2000" b="1" dirty="0" smtClean="0">
                <a:solidFill>
                  <a:srgbClr val="003A69"/>
                </a:solidFill>
                <a:latin typeface="Arial"/>
                <a:ea typeface="Arial"/>
                <a:cs typeface="Arial"/>
                <a:sym typeface="Arial"/>
              </a:rPr>
              <a:t> de 2023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" name="Google Shape;5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65981" y="-25167"/>
            <a:ext cx="3151435" cy="1711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66176" y="0"/>
            <a:ext cx="2880360" cy="1556003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5"/>
          <p:cNvSpPr txBox="1">
            <a:spLocks noGrp="1"/>
          </p:cNvSpPr>
          <p:nvPr>
            <p:ph type="title"/>
          </p:nvPr>
        </p:nvSpPr>
        <p:spPr>
          <a:xfrm>
            <a:off x="778880" y="637750"/>
            <a:ext cx="10975500" cy="751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/>
            <a:r>
              <a:rPr lang="en-US" sz="4800" b="1" dirty="0">
                <a:solidFill>
                  <a:srgbClr val="003A69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n-US" sz="4800" b="1" dirty="0" err="1">
                <a:solidFill>
                  <a:srgbClr val="003A69"/>
                </a:solidFill>
                <a:latin typeface="Arial"/>
                <a:ea typeface="Arial"/>
                <a:cs typeface="Arial"/>
                <a:sym typeface="Arial"/>
              </a:rPr>
              <a:t>Desenvolupament</a:t>
            </a:r>
            <a:r>
              <a:rPr lang="en-US" sz="4800" b="1" dirty="0">
                <a:solidFill>
                  <a:srgbClr val="003A6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800" b="1" dirty="0" smtClean="0">
                <a:solidFill>
                  <a:srgbClr val="003A69"/>
                </a:solidFill>
                <a:latin typeface="Arial"/>
                <a:ea typeface="Arial"/>
                <a:cs typeface="Arial"/>
                <a:sym typeface="Arial"/>
              </a:rPr>
              <a:t>2022</a:t>
            </a:r>
            <a:endParaRPr sz="48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15"/>
          <p:cNvSpPr/>
          <p:nvPr/>
        </p:nvSpPr>
        <p:spPr>
          <a:xfrm>
            <a:off x="851925" y="1799849"/>
            <a:ext cx="10515600" cy="3422332"/>
          </a:xfrm>
          <a:custGeom>
            <a:avLst/>
            <a:gdLst/>
            <a:ahLst/>
            <a:cxnLst/>
            <a:rect l="l" t="t" r="r" b="b"/>
            <a:pathLst>
              <a:path w="10515600" h="4563110" extrusionOk="0">
                <a:moveTo>
                  <a:pt x="10515600" y="0"/>
                </a:moveTo>
                <a:lnTo>
                  <a:pt x="0" y="0"/>
                </a:lnTo>
                <a:lnTo>
                  <a:pt x="0" y="4562856"/>
                </a:lnTo>
                <a:lnTo>
                  <a:pt x="10515600" y="4562856"/>
                </a:lnTo>
                <a:lnTo>
                  <a:pt x="10515600" y="0"/>
                </a:lnTo>
                <a:close/>
              </a:path>
            </a:pathLst>
          </a:custGeom>
          <a:solidFill>
            <a:srgbClr val="FFE49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15"/>
          <p:cNvSpPr txBox="1"/>
          <p:nvPr/>
        </p:nvSpPr>
        <p:spPr>
          <a:xfrm>
            <a:off x="981151" y="1799850"/>
            <a:ext cx="10229700" cy="2682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84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EIX 2. ARTICULAR UNA NOVA OFERTA DE SERVEIS DIRIGITS A LES PRÒPIES ENTITATS I A LES ADMINISTRACIONS</a:t>
            </a:r>
            <a:endParaRPr sz="20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INSERCIÓ LABORAL</a:t>
            </a:r>
            <a:endParaRPr sz="2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69900" marR="0" lvl="0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AutoNum type="arabicPeriod"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Punt 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Incorpora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COCEMFE </a:t>
            </a:r>
            <a:r>
              <a:rPr lang="en-US" sz="2000" b="1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Barcelona a </a:t>
            </a:r>
            <a:r>
              <a:rPr lang="en-US" sz="2000" b="1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través</a:t>
            </a:r>
            <a:r>
              <a:rPr lang="en-US" sz="2000" b="1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de: CORDIBAIX </a:t>
            </a:r>
            <a:r>
              <a:rPr lang="en-US" sz="2000" b="1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000" b="1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DKV </a:t>
            </a:r>
            <a:r>
              <a:rPr lang="en-US" sz="2000" b="1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Integralia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4699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175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en-US" sz="2000" b="1" dirty="0" smtClean="0">
                <a:latin typeface="Calibri"/>
                <a:ea typeface="Calibri"/>
                <a:cs typeface="Calibri"/>
                <a:sym typeface="Calibri"/>
              </a:rPr>
              <a:t>2.    MITIE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15"/>
          <p:cNvSpPr txBox="1">
            <a:spLocks noGrp="1"/>
          </p:cNvSpPr>
          <p:nvPr>
            <p:ph type="dt" idx="10"/>
          </p:nvPr>
        </p:nvSpPr>
        <p:spPr>
          <a:xfrm>
            <a:off x="916939" y="6465214"/>
            <a:ext cx="764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25/05/2022</a:t>
            </a:r>
            <a:endParaRPr/>
          </a:p>
        </p:txBody>
      </p:sp>
      <p:sp>
        <p:nvSpPr>
          <p:cNvPr id="170" name="Google Shape;170;p15"/>
          <p:cNvSpPr txBox="1">
            <a:spLocks noGrp="1"/>
          </p:cNvSpPr>
          <p:nvPr>
            <p:ph type="ftr" idx="11"/>
          </p:nvPr>
        </p:nvSpPr>
        <p:spPr>
          <a:xfrm>
            <a:off x="5485891" y="6465214"/>
            <a:ext cx="12186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Pla d’acció</a:t>
            </a:r>
            <a:endParaRPr/>
          </a:p>
        </p:txBody>
      </p:sp>
      <p:sp>
        <p:nvSpPr>
          <p:cNvPr id="171" name="Google Shape;171;p15"/>
          <p:cNvSpPr txBox="1">
            <a:spLocks noGrp="1"/>
          </p:cNvSpPr>
          <p:nvPr>
            <p:ph type="sldNum" idx="12"/>
          </p:nvPr>
        </p:nvSpPr>
        <p:spPr>
          <a:xfrm>
            <a:off x="11068811" y="6465214"/>
            <a:ext cx="23177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172" name="Google Shape;172;p15"/>
          <p:cNvSpPr/>
          <p:nvPr/>
        </p:nvSpPr>
        <p:spPr>
          <a:xfrm>
            <a:off x="8789625" y="299475"/>
            <a:ext cx="2111400" cy="1122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3" name="Google Shape;173;p15"/>
          <p:cNvPicPr preferRelativeResize="0"/>
          <p:nvPr/>
        </p:nvPicPr>
        <p:blipFill rotWithShape="1">
          <a:blip r:embed="rId4">
            <a:alphaModFix/>
          </a:blip>
          <a:srcRect l="12784" r="12146"/>
          <a:stretch/>
        </p:blipFill>
        <p:spPr>
          <a:xfrm>
            <a:off x="9938275" y="24775"/>
            <a:ext cx="2036449" cy="1464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64160" y="140426"/>
            <a:ext cx="2736426" cy="1472488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9"/>
          <p:cNvSpPr txBox="1">
            <a:spLocks noGrp="1"/>
          </p:cNvSpPr>
          <p:nvPr>
            <p:ph type="title"/>
          </p:nvPr>
        </p:nvSpPr>
        <p:spPr>
          <a:xfrm>
            <a:off x="778880" y="637750"/>
            <a:ext cx="10975500" cy="751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/>
            <a:r>
              <a:rPr lang="en-US" sz="4800" b="1" dirty="0">
                <a:solidFill>
                  <a:srgbClr val="003A69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n-US" sz="4800" b="1" dirty="0" err="1">
                <a:solidFill>
                  <a:srgbClr val="003A69"/>
                </a:solidFill>
                <a:latin typeface="Arial"/>
                <a:ea typeface="Arial"/>
                <a:cs typeface="Arial"/>
                <a:sym typeface="Arial"/>
              </a:rPr>
              <a:t>Desenvolupament</a:t>
            </a:r>
            <a:r>
              <a:rPr lang="en-US" sz="4800" b="1" dirty="0">
                <a:solidFill>
                  <a:srgbClr val="003A6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800" b="1" dirty="0" smtClean="0">
                <a:solidFill>
                  <a:srgbClr val="003A69"/>
                </a:solidFill>
                <a:latin typeface="Arial"/>
                <a:ea typeface="Arial"/>
                <a:cs typeface="Arial"/>
                <a:sym typeface="Arial"/>
              </a:rPr>
              <a:t>2022</a:t>
            </a:r>
            <a:endParaRPr sz="48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19"/>
          <p:cNvSpPr/>
          <p:nvPr/>
        </p:nvSpPr>
        <p:spPr>
          <a:xfrm>
            <a:off x="903650" y="2012500"/>
            <a:ext cx="10725912" cy="3388109"/>
          </a:xfrm>
          <a:custGeom>
            <a:avLst/>
            <a:gdLst/>
            <a:ahLst/>
            <a:cxnLst/>
            <a:rect l="l" t="t" r="r" b="b"/>
            <a:pathLst>
              <a:path w="10515600" h="4563110" extrusionOk="0">
                <a:moveTo>
                  <a:pt x="10515600" y="0"/>
                </a:moveTo>
                <a:lnTo>
                  <a:pt x="0" y="0"/>
                </a:lnTo>
                <a:lnTo>
                  <a:pt x="0" y="4562856"/>
                </a:lnTo>
                <a:lnTo>
                  <a:pt x="10515600" y="4562856"/>
                </a:lnTo>
                <a:lnTo>
                  <a:pt x="10515600" y="0"/>
                </a:lnTo>
                <a:close/>
              </a:path>
            </a:pathLst>
          </a:custGeom>
          <a:solidFill>
            <a:srgbClr val="FFE49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19"/>
          <p:cNvSpPr txBox="1"/>
          <p:nvPr/>
        </p:nvSpPr>
        <p:spPr>
          <a:xfrm>
            <a:off x="1075000" y="1941275"/>
            <a:ext cx="10554600" cy="2990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84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EIX 2. ARTICULAR UNA NOVA OFERTA DE SERVEIS DIRIGITS A LES PRÒPIES ENTITATS I A LES ADMINISTRACIONS</a:t>
            </a:r>
            <a:endParaRPr sz="20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SALUT I BENESTAR</a:t>
            </a:r>
            <a:endParaRPr sz="2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69900" marR="0" lvl="0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AutoNum type="arabicPeriod"/>
            </a:pPr>
            <a:r>
              <a:rPr lang="es-ES" sz="2000" b="1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Protagonistes</a:t>
            </a:r>
            <a:endParaRPr sz="2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699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175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en-US" sz="2000" b="1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2.    </a:t>
            </a:r>
            <a:r>
              <a:rPr lang="en-US" sz="2000" b="1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Conveni</a:t>
            </a:r>
            <a:r>
              <a:rPr lang="en-US" sz="2000" b="1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NATSAL-COCEMFE Barcelona</a:t>
            </a:r>
            <a:endParaRPr sz="2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19"/>
          <p:cNvSpPr txBox="1">
            <a:spLocks noGrp="1"/>
          </p:cNvSpPr>
          <p:nvPr>
            <p:ph type="dt" idx="10"/>
          </p:nvPr>
        </p:nvSpPr>
        <p:spPr>
          <a:xfrm>
            <a:off x="916939" y="6465214"/>
            <a:ext cx="764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25/05/2022</a:t>
            </a:r>
            <a:endParaRPr/>
          </a:p>
        </p:txBody>
      </p:sp>
      <p:sp>
        <p:nvSpPr>
          <p:cNvPr id="183" name="Google Shape;183;p19"/>
          <p:cNvSpPr txBox="1">
            <a:spLocks noGrp="1"/>
          </p:cNvSpPr>
          <p:nvPr>
            <p:ph type="ftr" idx="11"/>
          </p:nvPr>
        </p:nvSpPr>
        <p:spPr>
          <a:xfrm>
            <a:off x="5485891" y="6465214"/>
            <a:ext cx="12186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Pla estratègic</a:t>
            </a:r>
            <a:endParaRPr/>
          </a:p>
        </p:txBody>
      </p:sp>
      <p:sp>
        <p:nvSpPr>
          <p:cNvPr id="184" name="Google Shape;184;p19"/>
          <p:cNvSpPr txBox="1">
            <a:spLocks noGrp="1"/>
          </p:cNvSpPr>
          <p:nvPr>
            <p:ph type="sldNum" idx="12"/>
          </p:nvPr>
        </p:nvSpPr>
        <p:spPr>
          <a:xfrm>
            <a:off x="11068811" y="6465214"/>
            <a:ext cx="23177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sp>
        <p:nvSpPr>
          <p:cNvPr id="185" name="Google Shape;185;p19"/>
          <p:cNvSpPr/>
          <p:nvPr/>
        </p:nvSpPr>
        <p:spPr>
          <a:xfrm>
            <a:off x="11002602" y="349588"/>
            <a:ext cx="2111400" cy="1122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66176" y="0"/>
            <a:ext cx="2880360" cy="1556003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46"/>
          <p:cNvSpPr txBox="1">
            <a:spLocks noGrp="1"/>
          </p:cNvSpPr>
          <p:nvPr>
            <p:ph type="title"/>
          </p:nvPr>
        </p:nvSpPr>
        <p:spPr>
          <a:xfrm>
            <a:off x="916938" y="637750"/>
            <a:ext cx="10837441" cy="751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/>
            <a:r>
              <a:rPr lang="en-US" sz="4800" b="1" dirty="0">
                <a:solidFill>
                  <a:srgbClr val="003A69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n-US" sz="4800" b="1" dirty="0" err="1">
                <a:solidFill>
                  <a:srgbClr val="003A69"/>
                </a:solidFill>
                <a:latin typeface="Arial"/>
                <a:ea typeface="Arial"/>
                <a:cs typeface="Arial"/>
                <a:sym typeface="Arial"/>
              </a:rPr>
              <a:t>Desenvolupament</a:t>
            </a:r>
            <a:r>
              <a:rPr lang="en-US" sz="4800" b="1" dirty="0">
                <a:solidFill>
                  <a:srgbClr val="003A6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800" b="1" dirty="0" smtClean="0">
                <a:solidFill>
                  <a:srgbClr val="003A69"/>
                </a:solidFill>
                <a:latin typeface="Arial"/>
                <a:ea typeface="Arial"/>
                <a:cs typeface="Arial"/>
                <a:sym typeface="Arial"/>
              </a:rPr>
              <a:t>2022</a:t>
            </a:r>
            <a:endParaRPr sz="48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46"/>
          <p:cNvSpPr/>
          <p:nvPr/>
        </p:nvSpPr>
        <p:spPr>
          <a:xfrm>
            <a:off x="916950" y="1999200"/>
            <a:ext cx="9832086" cy="3582041"/>
          </a:xfrm>
          <a:custGeom>
            <a:avLst/>
            <a:gdLst/>
            <a:ahLst/>
            <a:cxnLst/>
            <a:rect l="l" t="t" r="r" b="b"/>
            <a:pathLst>
              <a:path w="10515600" h="4563110" extrusionOk="0">
                <a:moveTo>
                  <a:pt x="10515600" y="0"/>
                </a:moveTo>
                <a:lnTo>
                  <a:pt x="0" y="0"/>
                </a:lnTo>
                <a:lnTo>
                  <a:pt x="0" y="4562856"/>
                </a:lnTo>
                <a:lnTo>
                  <a:pt x="10515600" y="4562856"/>
                </a:lnTo>
                <a:lnTo>
                  <a:pt x="10515600" y="0"/>
                </a:lnTo>
                <a:close/>
              </a:path>
            </a:pathLst>
          </a:custGeom>
          <a:solidFill>
            <a:srgbClr val="FFE49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46"/>
          <p:cNvSpPr txBox="1"/>
          <p:nvPr/>
        </p:nvSpPr>
        <p:spPr>
          <a:xfrm>
            <a:off x="981964" y="1808350"/>
            <a:ext cx="9711600" cy="36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84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EIX 2. ARTICULAR UNA NOVA OFERTA DE SERVEIS DIRIGITS A LES PRÒPIES ENTITATS I A LES ADMINISTRACIONS</a:t>
            </a:r>
            <a:endParaRPr sz="20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000" b="1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IGUALTAT</a:t>
            </a:r>
            <a:endParaRPr sz="2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69900" marR="0" lvl="0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AutoNum type="arabicPeriod"/>
            </a:pPr>
            <a:r>
              <a:rPr lang="en-US" sz="2000" b="1" dirty="0" smtClean="0">
                <a:latin typeface="Calibri"/>
                <a:ea typeface="Calibri"/>
                <a:cs typeface="Calibri"/>
                <a:sym typeface="Calibri"/>
              </a:rPr>
              <a:t>#</a:t>
            </a:r>
            <a:r>
              <a:rPr lang="en-US" sz="2000" b="1" dirty="0" err="1" smtClean="0">
                <a:latin typeface="Calibri"/>
                <a:ea typeface="Calibri"/>
                <a:cs typeface="Calibri"/>
                <a:sym typeface="Calibri"/>
              </a:rPr>
              <a:t>CompromisoIgualdad</a:t>
            </a:r>
            <a:endParaRPr sz="2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69900" marR="0" lvl="0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AutoNum type="arabicPeriod"/>
            </a:pPr>
            <a:r>
              <a:rPr lang="en-US" sz="2000" b="1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#Punt </a:t>
            </a:r>
            <a:r>
              <a:rPr lang="en-US" sz="2000" b="1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Violeta</a:t>
            </a:r>
            <a:endParaRPr sz="2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69900" marR="0" lvl="0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AutoNum type="arabicPeriod"/>
            </a:pPr>
            <a:r>
              <a:rPr lang="en-US" sz="20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Projecte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 err="1" smtClean="0">
                <a:latin typeface="Calibri"/>
                <a:ea typeface="Calibri"/>
                <a:cs typeface="Calibri"/>
                <a:sym typeface="Calibri"/>
              </a:rPr>
              <a:t>Mou-te</a:t>
            </a:r>
            <a:r>
              <a:rPr lang="en-US" sz="2000" b="1" dirty="0" smtClean="0"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000" b="1" dirty="0" err="1" smtClean="0">
                <a:latin typeface="Calibri"/>
                <a:ea typeface="Calibri"/>
                <a:cs typeface="Calibri"/>
                <a:sym typeface="Calibri"/>
              </a:rPr>
              <a:t>Forma’t</a:t>
            </a:r>
            <a:r>
              <a:rPr lang="en-US" sz="2000" b="1" dirty="0" smtClean="0">
                <a:latin typeface="Calibri"/>
                <a:ea typeface="Calibri"/>
                <a:cs typeface="Calibri"/>
                <a:sym typeface="Calibri"/>
              </a:rPr>
              <a:t> I </a:t>
            </a:r>
            <a:r>
              <a:rPr lang="en-US" sz="2000" b="1" dirty="0" err="1" smtClean="0">
                <a:latin typeface="Calibri"/>
                <a:ea typeface="Calibri"/>
                <a:cs typeface="Calibri"/>
                <a:sym typeface="Calibri"/>
              </a:rPr>
              <a:t>Ocupa’t</a:t>
            </a:r>
            <a:endParaRPr sz="2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69900" marR="0" lvl="0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AutoNum type="arabicPeriod"/>
            </a:pPr>
            <a:r>
              <a:rPr lang="en-US" sz="20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Col·laboració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amb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CEMUDIS 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Igualdad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COCEMFE Nacional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469900" marR="0" lvl="0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AutoNum type="arabicPeriod"/>
            </a:pPr>
            <a:r>
              <a:rPr lang="en-US" sz="2000" b="1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Consell</a:t>
            </a:r>
            <a:r>
              <a:rPr lang="en-US" sz="2000" b="1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Dones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Zona 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Franca, NNUU 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Grup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Treball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Polítiques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d’Igualtat</a:t>
            </a:r>
            <a:r>
              <a:rPr lang="en-US" sz="2000" b="1" dirty="0" smtClean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000" b="1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CAB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46"/>
          <p:cNvSpPr txBox="1">
            <a:spLocks noGrp="1"/>
          </p:cNvSpPr>
          <p:nvPr>
            <p:ph type="dt" idx="10"/>
          </p:nvPr>
        </p:nvSpPr>
        <p:spPr>
          <a:xfrm>
            <a:off x="916939" y="6465214"/>
            <a:ext cx="764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25/05/2022</a:t>
            </a:r>
            <a:endParaRPr/>
          </a:p>
        </p:txBody>
      </p:sp>
      <p:sp>
        <p:nvSpPr>
          <p:cNvPr id="196" name="Google Shape;196;p46"/>
          <p:cNvSpPr txBox="1">
            <a:spLocks noGrp="1"/>
          </p:cNvSpPr>
          <p:nvPr>
            <p:ph type="ftr" idx="11"/>
          </p:nvPr>
        </p:nvSpPr>
        <p:spPr>
          <a:xfrm>
            <a:off x="5485891" y="6465214"/>
            <a:ext cx="12186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Pla d’acció</a:t>
            </a:r>
            <a:endParaRPr/>
          </a:p>
        </p:txBody>
      </p:sp>
      <p:sp>
        <p:nvSpPr>
          <p:cNvPr id="197" name="Google Shape;197;p46"/>
          <p:cNvSpPr txBox="1">
            <a:spLocks noGrp="1"/>
          </p:cNvSpPr>
          <p:nvPr>
            <p:ph type="sldNum" idx="12"/>
          </p:nvPr>
        </p:nvSpPr>
        <p:spPr>
          <a:xfrm>
            <a:off x="11068811" y="6465214"/>
            <a:ext cx="23177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198" name="Google Shape;198;p46"/>
          <p:cNvSpPr/>
          <p:nvPr/>
        </p:nvSpPr>
        <p:spPr>
          <a:xfrm>
            <a:off x="8789625" y="299475"/>
            <a:ext cx="2111400" cy="1122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9" name="Google Shape;199;p46"/>
          <p:cNvPicPr preferRelativeResize="0"/>
          <p:nvPr/>
        </p:nvPicPr>
        <p:blipFill rotWithShape="1">
          <a:blip r:embed="rId4">
            <a:alphaModFix/>
          </a:blip>
          <a:srcRect l="12784" r="12146"/>
          <a:stretch/>
        </p:blipFill>
        <p:spPr>
          <a:xfrm>
            <a:off x="9938275" y="24775"/>
            <a:ext cx="2036449" cy="1464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66176" y="0"/>
            <a:ext cx="2880360" cy="1556003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47"/>
          <p:cNvSpPr txBox="1">
            <a:spLocks noGrp="1"/>
          </p:cNvSpPr>
          <p:nvPr>
            <p:ph type="title"/>
          </p:nvPr>
        </p:nvSpPr>
        <p:spPr>
          <a:xfrm>
            <a:off x="846666" y="637750"/>
            <a:ext cx="10907713" cy="751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/>
            <a:r>
              <a:rPr lang="en-US" sz="4800" b="1" dirty="0">
                <a:solidFill>
                  <a:srgbClr val="003A69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n-US" sz="4800" b="1" dirty="0" err="1">
                <a:solidFill>
                  <a:srgbClr val="003A69"/>
                </a:solidFill>
                <a:latin typeface="Arial"/>
                <a:ea typeface="Arial"/>
                <a:cs typeface="Arial"/>
                <a:sym typeface="Arial"/>
              </a:rPr>
              <a:t>Desenvolupament</a:t>
            </a:r>
            <a:r>
              <a:rPr lang="en-US" sz="4800" b="1" dirty="0">
                <a:solidFill>
                  <a:srgbClr val="003A6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800" b="1" dirty="0" smtClean="0">
                <a:solidFill>
                  <a:srgbClr val="003A69"/>
                </a:solidFill>
                <a:latin typeface="Arial"/>
                <a:ea typeface="Arial"/>
                <a:cs typeface="Arial"/>
                <a:sym typeface="Arial"/>
              </a:rPr>
              <a:t>2022</a:t>
            </a:r>
            <a:endParaRPr sz="48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47"/>
          <p:cNvSpPr/>
          <p:nvPr/>
        </p:nvSpPr>
        <p:spPr>
          <a:xfrm>
            <a:off x="916950" y="2065673"/>
            <a:ext cx="10515600" cy="3388109"/>
          </a:xfrm>
          <a:custGeom>
            <a:avLst/>
            <a:gdLst/>
            <a:ahLst/>
            <a:cxnLst/>
            <a:rect l="l" t="t" r="r" b="b"/>
            <a:pathLst>
              <a:path w="10515600" h="4563110" extrusionOk="0">
                <a:moveTo>
                  <a:pt x="10515600" y="0"/>
                </a:moveTo>
                <a:lnTo>
                  <a:pt x="0" y="0"/>
                </a:lnTo>
                <a:lnTo>
                  <a:pt x="0" y="4562856"/>
                </a:lnTo>
                <a:lnTo>
                  <a:pt x="10515600" y="4562856"/>
                </a:lnTo>
                <a:lnTo>
                  <a:pt x="10515600" y="0"/>
                </a:lnTo>
                <a:close/>
              </a:path>
            </a:pathLst>
          </a:custGeom>
          <a:solidFill>
            <a:srgbClr val="FFE49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47"/>
          <p:cNvSpPr txBox="1"/>
          <p:nvPr/>
        </p:nvSpPr>
        <p:spPr>
          <a:xfrm>
            <a:off x="1046175" y="1994425"/>
            <a:ext cx="10229700" cy="36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84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EIX 2. ARTICULAR UNA NOVA OFERTA DE SERVEIS DIRIGITS A LES PRÒPIES ENTITATS I A LES ADMINISTRACIONS</a:t>
            </a:r>
            <a:endParaRPr sz="20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ACCIÓ SOCIAL 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GENT GRAN</a:t>
            </a:r>
            <a:endParaRPr sz="2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69900" marR="0" lvl="0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AutoNum type="arabicPeriod"/>
            </a:pPr>
            <a:r>
              <a:rPr lang="en-US" sz="20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Projecte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Protagonistes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(NATSAL, 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Amputats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CEMFIS, Lupus…)</a:t>
            </a:r>
            <a:endParaRPr sz="2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175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endParaRPr lang="en-US" sz="2000" b="1" dirty="0">
              <a:latin typeface="Calibri"/>
              <a:ea typeface="Calibri"/>
              <a:cs typeface="Calibri"/>
              <a:sym typeface="Calibri"/>
            </a:endParaRPr>
          </a:p>
          <a:p>
            <a:pPr marL="3175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en-US" sz="2000" b="1" dirty="0" smtClean="0">
                <a:latin typeface="Calibri"/>
                <a:ea typeface="Calibri"/>
                <a:cs typeface="Calibri"/>
                <a:sym typeface="Calibri"/>
              </a:rPr>
              <a:t>2.    </a:t>
            </a:r>
            <a:r>
              <a:rPr lang="en-US" sz="2000" b="1" dirty="0" err="1" smtClean="0">
                <a:latin typeface="Calibri"/>
                <a:ea typeface="Calibri"/>
                <a:cs typeface="Calibri"/>
                <a:sym typeface="Calibri"/>
              </a:rPr>
              <a:t>Formació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4699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175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en-US" sz="2000" b="1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3.    </a:t>
            </a:r>
            <a:r>
              <a:rPr lang="en-US" sz="2000" b="1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Conveni</a:t>
            </a:r>
            <a:r>
              <a:rPr lang="en-US" sz="2000" b="1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UDP 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Mayores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– COCEMFE </a:t>
            </a:r>
            <a:r>
              <a:rPr lang="en-US" sz="2000" b="1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Barcelon</a:t>
            </a:r>
            <a:r>
              <a:rPr lang="en-US" sz="2000" b="1" dirty="0" smtClean="0">
                <a:latin typeface="Calibri"/>
                <a:ea typeface="Calibri"/>
                <a:cs typeface="Calibri"/>
                <a:sym typeface="Calibri"/>
              </a:rPr>
              <a:t>a. II </a:t>
            </a:r>
            <a:r>
              <a:rPr lang="en-US" sz="2000" b="1" dirty="0" err="1" smtClean="0">
                <a:latin typeface="Calibri"/>
                <a:ea typeface="Calibri"/>
                <a:cs typeface="Calibri"/>
                <a:sym typeface="Calibri"/>
              </a:rPr>
              <a:t>Congrés</a:t>
            </a:r>
            <a:r>
              <a:rPr lang="en-US" sz="2000" b="1" dirty="0" smtClean="0">
                <a:latin typeface="Calibri"/>
                <a:ea typeface="Calibri"/>
                <a:cs typeface="Calibri"/>
                <a:sym typeface="Calibri"/>
              </a:rPr>
              <a:t> per a </a:t>
            </a:r>
            <a:r>
              <a:rPr lang="en-US" sz="2000" b="1" dirty="0" err="1" smtClean="0">
                <a:latin typeface="Calibri"/>
                <a:ea typeface="Calibri"/>
                <a:cs typeface="Calibri"/>
                <a:sym typeface="Calibri"/>
              </a:rPr>
              <a:t>l’Autonomia</a:t>
            </a:r>
            <a:r>
              <a:rPr lang="en-US" sz="2000" b="1" dirty="0" smtClean="0">
                <a:latin typeface="Calibri"/>
                <a:ea typeface="Calibri"/>
                <a:cs typeface="Calibri"/>
                <a:sym typeface="Calibri"/>
              </a:rPr>
              <a:t> Personal</a:t>
            </a:r>
            <a:endParaRPr sz="2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47"/>
          <p:cNvSpPr txBox="1">
            <a:spLocks noGrp="1"/>
          </p:cNvSpPr>
          <p:nvPr>
            <p:ph type="dt" idx="10"/>
          </p:nvPr>
        </p:nvSpPr>
        <p:spPr>
          <a:xfrm>
            <a:off x="916939" y="6465214"/>
            <a:ext cx="764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25/05/2022</a:t>
            </a:r>
            <a:endParaRPr/>
          </a:p>
        </p:txBody>
      </p:sp>
      <p:sp>
        <p:nvSpPr>
          <p:cNvPr id="209" name="Google Shape;209;p47"/>
          <p:cNvSpPr txBox="1">
            <a:spLocks noGrp="1"/>
          </p:cNvSpPr>
          <p:nvPr>
            <p:ph type="ftr" idx="11"/>
          </p:nvPr>
        </p:nvSpPr>
        <p:spPr>
          <a:xfrm>
            <a:off x="5485891" y="6465214"/>
            <a:ext cx="12186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Pla d’acció</a:t>
            </a:r>
            <a:endParaRPr/>
          </a:p>
        </p:txBody>
      </p:sp>
      <p:sp>
        <p:nvSpPr>
          <p:cNvPr id="210" name="Google Shape;210;p47"/>
          <p:cNvSpPr txBox="1">
            <a:spLocks noGrp="1"/>
          </p:cNvSpPr>
          <p:nvPr>
            <p:ph type="sldNum" idx="12"/>
          </p:nvPr>
        </p:nvSpPr>
        <p:spPr>
          <a:xfrm>
            <a:off x="11068811" y="6465214"/>
            <a:ext cx="23177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sp>
        <p:nvSpPr>
          <p:cNvPr id="211" name="Google Shape;211;p47"/>
          <p:cNvSpPr/>
          <p:nvPr/>
        </p:nvSpPr>
        <p:spPr>
          <a:xfrm>
            <a:off x="8789625" y="299475"/>
            <a:ext cx="2111400" cy="1122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2" name="Google Shape;212;p47"/>
          <p:cNvPicPr preferRelativeResize="0"/>
          <p:nvPr/>
        </p:nvPicPr>
        <p:blipFill rotWithShape="1">
          <a:blip r:embed="rId4">
            <a:alphaModFix/>
          </a:blip>
          <a:srcRect l="12784" r="12146"/>
          <a:stretch/>
        </p:blipFill>
        <p:spPr>
          <a:xfrm>
            <a:off x="9938275" y="24775"/>
            <a:ext cx="2036449" cy="1464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66176" y="0"/>
            <a:ext cx="2880360" cy="1556003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48"/>
          <p:cNvSpPr txBox="1">
            <a:spLocks noGrp="1"/>
          </p:cNvSpPr>
          <p:nvPr>
            <p:ph type="title"/>
          </p:nvPr>
        </p:nvSpPr>
        <p:spPr>
          <a:xfrm>
            <a:off x="778880" y="637750"/>
            <a:ext cx="10975500" cy="751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/>
            <a:r>
              <a:rPr lang="ca-ES" sz="4800" b="1" noProof="0" dirty="0">
                <a:solidFill>
                  <a:srgbClr val="003A69"/>
                </a:solidFill>
                <a:latin typeface="Arial"/>
                <a:ea typeface="Arial"/>
                <a:cs typeface="Arial"/>
                <a:sym typeface="Arial"/>
              </a:rPr>
              <a:t>2. Desenvolupament 2022</a:t>
            </a:r>
            <a:endParaRPr lang="ca-ES" sz="4800" noProof="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48"/>
          <p:cNvSpPr/>
          <p:nvPr/>
        </p:nvSpPr>
        <p:spPr>
          <a:xfrm>
            <a:off x="778875" y="2323299"/>
            <a:ext cx="10200132" cy="2728950"/>
          </a:xfrm>
          <a:custGeom>
            <a:avLst/>
            <a:gdLst/>
            <a:ahLst/>
            <a:cxnLst/>
            <a:rect l="l" t="t" r="r" b="b"/>
            <a:pathLst>
              <a:path w="10515600" h="4563110" extrusionOk="0">
                <a:moveTo>
                  <a:pt x="10515600" y="0"/>
                </a:moveTo>
                <a:lnTo>
                  <a:pt x="0" y="0"/>
                </a:lnTo>
                <a:lnTo>
                  <a:pt x="0" y="4562856"/>
                </a:lnTo>
                <a:lnTo>
                  <a:pt x="10515600" y="4562856"/>
                </a:lnTo>
                <a:lnTo>
                  <a:pt x="10515600" y="0"/>
                </a:lnTo>
                <a:close/>
              </a:path>
            </a:pathLst>
          </a:custGeom>
          <a:solidFill>
            <a:srgbClr val="FFE49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48"/>
          <p:cNvSpPr txBox="1"/>
          <p:nvPr/>
        </p:nvSpPr>
        <p:spPr>
          <a:xfrm>
            <a:off x="908439" y="2323312"/>
            <a:ext cx="9711600" cy="2728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84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ca-ES" sz="2000" b="1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EIX 3. CAPTACIÓ DE FINANÇAMENT</a:t>
            </a:r>
            <a:endParaRPr lang="ca-ES" sz="20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lang="ca-ES" sz="20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556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Tx/>
              <a:buChar char="-"/>
            </a:pPr>
            <a:r>
              <a:rPr lang="ca-ES" sz="2000" b="1" dirty="0">
                <a:latin typeface="Calibri"/>
                <a:cs typeface="Calibri"/>
                <a:sym typeface="Calibri"/>
              </a:rPr>
              <a:t>PRESENTACIÓ DE PROJECTES NEXT GENERATION</a:t>
            </a:r>
          </a:p>
          <a:p>
            <a:pPr marL="762000" lvl="3" indent="-361950">
              <a:buSzPts val="2300"/>
              <a:buFont typeface="Arial" panose="020B0604020202020204" pitchFamily="34" charset="0"/>
              <a:buChar char="•"/>
            </a:pPr>
            <a:r>
              <a:rPr lang="ca-ES" sz="2000" b="1" dirty="0">
                <a:latin typeface="Calibri"/>
                <a:cs typeface="Calibri"/>
                <a:sym typeface="Calibri"/>
              </a:rPr>
              <a:t>Treball de proposta amb </a:t>
            </a:r>
            <a:r>
              <a:rPr lang="ca-ES" sz="2000" b="1" dirty="0" smtClean="0">
                <a:latin typeface="Calibri"/>
                <a:cs typeface="Calibri"/>
                <a:sym typeface="Calibri"/>
              </a:rPr>
              <a:t>ATAM,  </a:t>
            </a:r>
            <a:r>
              <a:rPr lang="ca-ES" sz="2000" b="1" dirty="0">
                <a:latin typeface="Calibri"/>
                <a:cs typeface="Calibri"/>
                <a:sym typeface="Calibri"/>
              </a:rPr>
              <a:t>de model d’autonomia personal</a:t>
            </a:r>
          </a:p>
          <a:p>
            <a:pPr marL="762000" lvl="3" indent="-361950">
              <a:buSzPts val="2300"/>
              <a:buFont typeface="Arial" panose="020B0604020202020204" pitchFamily="34" charset="0"/>
              <a:buChar char="•"/>
            </a:pPr>
            <a:r>
              <a:rPr lang="ca-ES" sz="2000" b="1" dirty="0">
                <a:latin typeface="Calibri"/>
                <a:cs typeface="Calibri"/>
                <a:sym typeface="Calibri"/>
              </a:rPr>
              <a:t>Presentació de Projecte d’Atenció </a:t>
            </a:r>
            <a:r>
              <a:rPr lang="ca-ES" sz="2000" b="1" dirty="0" err="1">
                <a:latin typeface="Calibri"/>
                <a:cs typeface="Calibri"/>
                <a:sym typeface="Calibri"/>
              </a:rPr>
              <a:t>Sociosanitaria</a:t>
            </a:r>
            <a:r>
              <a:rPr lang="ca-ES" sz="2000" b="1" dirty="0">
                <a:latin typeface="Calibri"/>
                <a:cs typeface="Calibri"/>
                <a:sym typeface="Calibri"/>
              </a:rPr>
              <a:t> Inclusiva </a:t>
            </a:r>
          </a:p>
          <a:p>
            <a:pPr marL="3556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Tx/>
              <a:buChar char="-"/>
            </a:pPr>
            <a:endParaRPr lang="ca-ES" sz="2000" b="1" i="0" u="none" strike="noStrike" cap="none" dirty="0">
              <a:solidFill>
                <a:srgbClr val="000000"/>
              </a:solidFill>
              <a:latin typeface="Calibri"/>
              <a:ea typeface="Arial"/>
              <a:cs typeface="Calibri"/>
              <a:sym typeface="Calibri"/>
            </a:endParaRPr>
          </a:p>
          <a:p>
            <a:pPr marL="3556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Tx/>
              <a:buChar char="-"/>
            </a:pPr>
            <a:r>
              <a:rPr lang="ca-ES" sz="2000" b="1" i="0" u="none" strike="noStrike" cap="none" dirty="0">
                <a:solidFill>
                  <a:srgbClr val="000000"/>
                </a:solidFill>
                <a:latin typeface="Calibri"/>
                <a:ea typeface="Arial"/>
                <a:cs typeface="Calibri"/>
                <a:sym typeface="Calibri"/>
              </a:rPr>
              <a:t>KIT DIGITAL</a:t>
            </a:r>
            <a:endParaRPr lang="ca-ES" sz="23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a-ES" sz="23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48"/>
          <p:cNvSpPr txBox="1">
            <a:spLocks noGrp="1"/>
          </p:cNvSpPr>
          <p:nvPr>
            <p:ph type="dt" idx="10"/>
          </p:nvPr>
        </p:nvSpPr>
        <p:spPr>
          <a:xfrm>
            <a:off x="916939" y="6465214"/>
            <a:ext cx="764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25/05/2022</a:t>
            </a:r>
            <a:endParaRPr/>
          </a:p>
        </p:txBody>
      </p:sp>
      <p:sp>
        <p:nvSpPr>
          <p:cNvPr id="222" name="Google Shape;222;p48"/>
          <p:cNvSpPr txBox="1">
            <a:spLocks noGrp="1"/>
          </p:cNvSpPr>
          <p:nvPr>
            <p:ph type="ftr" idx="11"/>
          </p:nvPr>
        </p:nvSpPr>
        <p:spPr>
          <a:xfrm>
            <a:off x="5485891" y="6465214"/>
            <a:ext cx="12186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Pla d’acció</a:t>
            </a:r>
            <a:endParaRPr/>
          </a:p>
        </p:txBody>
      </p:sp>
      <p:sp>
        <p:nvSpPr>
          <p:cNvPr id="223" name="Google Shape;223;p48"/>
          <p:cNvSpPr txBox="1">
            <a:spLocks noGrp="1"/>
          </p:cNvSpPr>
          <p:nvPr>
            <p:ph type="sldNum" idx="12"/>
          </p:nvPr>
        </p:nvSpPr>
        <p:spPr>
          <a:xfrm>
            <a:off x="11068811" y="6465214"/>
            <a:ext cx="23177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224" name="Google Shape;224;p48"/>
          <p:cNvSpPr/>
          <p:nvPr/>
        </p:nvSpPr>
        <p:spPr>
          <a:xfrm>
            <a:off x="8789625" y="299475"/>
            <a:ext cx="2111400" cy="1122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5" name="Google Shape;225;p48"/>
          <p:cNvPicPr preferRelativeResize="0"/>
          <p:nvPr/>
        </p:nvPicPr>
        <p:blipFill rotWithShape="1">
          <a:blip r:embed="rId4">
            <a:alphaModFix/>
          </a:blip>
          <a:srcRect l="12784" r="12146"/>
          <a:stretch/>
        </p:blipFill>
        <p:spPr>
          <a:xfrm>
            <a:off x="9938275" y="24775"/>
            <a:ext cx="2036449" cy="14649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498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2"/>
          <p:cNvSpPr txBox="1">
            <a:spLocks noGrp="1"/>
          </p:cNvSpPr>
          <p:nvPr>
            <p:ph type="title"/>
          </p:nvPr>
        </p:nvSpPr>
        <p:spPr>
          <a:xfrm>
            <a:off x="916939" y="799817"/>
            <a:ext cx="8288922" cy="689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1" dirty="0">
                <a:solidFill>
                  <a:srgbClr val="003A69"/>
                </a:solidFill>
                <a:latin typeface="Arial"/>
                <a:ea typeface="Arial"/>
                <a:cs typeface="Arial"/>
                <a:sym typeface="Arial"/>
              </a:rPr>
              <a:t>3. </a:t>
            </a:r>
            <a:r>
              <a:rPr lang="en-US" b="1" dirty="0" err="1" smtClean="0">
                <a:solidFill>
                  <a:srgbClr val="003A69"/>
                </a:solidFill>
                <a:latin typeface="Arial"/>
                <a:ea typeface="Arial"/>
                <a:cs typeface="Arial"/>
                <a:sym typeface="Arial"/>
              </a:rPr>
              <a:t>Què</a:t>
            </a:r>
            <a:r>
              <a:rPr lang="en-US" b="1" dirty="0" smtClean="0">
                <a:solidFill>
                  <a:srgbClr val="003A69"/>
                </a:solidFill>
                <a:latin typeface="Arial"/>
                <a:ea typeface="Arial"/>
                <a:cs typeface="Arial"/>
                <a:sym typeface="Arial"/>
              </a:rPr>
              <a:t> fem? </a:t>
            </a:r>
            <a:r>
              <a:rPr lang="en-US" sz="4000" b="1" dirty="0" err="1" smtClean="0">
                <a:solidFill>
                  <a:srgbClr val="003A69"/>
                </a:solidFill>
                <a:latin typeface="Arial"/>
                <a:ea typeface="Arial"/>
                <a:cs typeface="Arial"/>
                <a:sym typeface="Arial"/>
              </a:rPr>
              <a:t>Projectes</a:t>
            </a:r>
            <a:r>
              <a:rPr lang="en-US" sz="4000" b="1" dirty="0" smtClean="0">
                <a:solidFill>
                  <a:srgbClr val="003A6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dirty="0">
                <a:solidFill>
                  <a:srgbClr val="003A69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4000" b="1" dirty="0" smtClean="0">
                <a:solidFill>
                  <a:srgbClr val="003A6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dirty="0" err="1" smtClean="0">
                <a:solidFill>
                  <a:srgbClr val="003A69"/>
                </a:solidFill>
                <a:latin typeface="Arial"/>
                <a:ea typeface="Arial"/>
                <a:cs typeface="Arial"/>
                <a:sym typeface="Arial"/>
              </a:rPr>
              <a:t>Serveis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12"/>
          <p:cNvSpPr txBox="1"/>
          <p:nvPr/>
        </p:nvSpPr>
        <p:spPr>
          <a:xfrm>
            <a:off x="916939" y="1985264"/>
            <a:ext cx="10070400" cy="4444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lang="en-US" sz="2000" b="1" i="0" u="none" strike="noStrike" cap="none" dirty="0" smtClean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508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3200" b="1" i="0" u="none" strike="noStrike" cap="none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El 2022 </a:t>
            </a:r>
            <a:r>
              <a:rPr lang="en-US" sz="3200" b="1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ha </a:t>
            </a:r>
            <a:r>
              <a:rPr lang="en-US" sz="3200" b="1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estat</a:t>
            </a:r>
            <a:r>
              <a:rPr lang="en-US" sz="3200" b="1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un any </a:t>
            </a:r>
            <a:r>
              <a:rPr lang="en-US" sz="3200" b="1" i="0" u="none" strike="noStrike" cap="none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de </a:t>
            </a:r>
            <a:r>
              <a:rPr lang="en-US" sz="3200" b="1" i="0" u="none" strike="noStrike" cap="none" dirty="0" err="1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consolidació</a:t>
            </a:r>
            <a:r>
              <a:rPr lang="en-US" sz="3200" b="1" i="0" u="none" strike="noStrike" cap="none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i="0" u="none" strike="noStrike" cap="none" dirty="0" err="1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d’iniciatives</a:t>
            </a:r>
            <a:r>
              <a:rPr lang="en-US" sz="32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3200" b="1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polítiques</a:t>
            </a:r>
            <a:r>
              <a:rPr lang="en-US" sz="3200" b="1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d’igualtat</a:t>
            </a:r>
            <a:r>
              <a:rPr lang="en-US" sz="3200" b="1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3200" b="1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accessibilitat</a:t>
            </a:r>
            <a:r>
              <a:rPr lang="en-US" sz="3200" b="1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200" b="1" dirty="0" err="1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però</a:t>
            </a:r>
            <a:r>
              <a:rPr lang="en-US" sz="3200" b="1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també</a:t>
            </a:r>
            <a:r>
              <a:rPr lang="en-US" sz="3200" b="1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hem </a:t>
            </a:r>
            <a:r>
              <a:rPr lang="en-US" sz="3200" b="1" dirty="0" err="1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participat</a:t>
            </a:r>
            <a:r>
              <a:rPr lang="en-US" sz="3200" b="1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3200" b="1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nous </a:t>
            </a:r>
            <a:r>
              <a:rPr lang="en-US" sz="3200" b="1" dirty="0" err="1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projectes</a:t>
            </a:r>
            <a:r>
              <a:rPr lang="en-US" sz="3200" b="1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3200" b="1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508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3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508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800" dirty="0" smtClean="0"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28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 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 la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Federació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hem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vetllat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per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seguir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la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defensa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dels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drets</a:t>
            </a:r>
            <a:r>
              <a:rPr lang="en-US" sz="28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les </a:t>
            </a:r>
            <a:r>
              <a:rPr lang="en-US" sz="28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persones</a:t>
            </a:r>
            <a:r>
              <a:rPr lang="en-US" sz="28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amb</a:t>
            </a:r>
            <a:r>
              <a:rPr lang="en-US" sz="28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discapacitat</a:t>
            </a:r>
            <a:r>
              <a:rPr lang="en-US" sz="28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Aquesta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ferma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convicció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ha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estat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l’eix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central de totes </a:t>
            </a:r>
            <a:r>
              <a:rPr lang="en-US" sz="28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les </a:t>
            </a:r>
            <a:r>
              <a:rPr lang="en-US" sz="28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accions</a:t>
            </a:r>
            <a:r>
              <a:rPr lang="en-US" sz="28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que </a:t>
            </a:r>
            <a:r>
              <a:rPr lang="en-US" sz="2800" dirty="0" err="1">
                <a:latin typeface="Calibri"/>
                <a:ea typeface="Calibri"/>
                <a:cs typeface="Calibri"/>
                <a:sym typeface="Calibri"/>
              </a:rPr>
              <a:t>detallem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sz="2800" dirty="0" err="1" smtClean="0">
                <a:latin typeface="Calibri"/>
                <a:ea typeface="Calibri"/>
                <a:cs typeface="Calibri"/>
                <a:sym typeface="Calibri"/>
              </a:rPr>
              <a:t>continuació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 smtClean="0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8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 smtClean="0">
                <a:latin typeface="Calibri"/>
                <a:ea typeface="Calibri"/>
                <a:cs typeface="Calibri"/>
                <a:sym typeface="Calibri"/>
              </a:rPr>
              <a:t>d’una</a:t>
            </a:r>
            <a:r>
              <a:rPr lang="en-US" sz="28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 smtClean="0">
                <a:latin typeface="Calibri"/>
                <a:ea typeface="Calibri"/>
                <a:cs typeface="Calibri"/>
                <a:sym typeface="Calibri"/>
              </a:rPr>
              <a:t>acció</a:t>
            </a:r>
            <a:r>
              <a:rPr lang="en-US" sz="28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 smtClean="0">
                <a:latin typeface="Calibri"/>
                <a:ea typeface="Calibri"/>
                <a:cs typeface="Calibri"/>
                <a:sym typeface="Calibri"/>
              </a:rPr>
              <a:t>formativa</a:t>
            </a:r>
            <a:r>
              <a:rPr lang="en-US" sz="2800" dirty="0" smtClean="0">
                <a:latin typeface="Calibri"/>
                <a:ea typeface="Calibri"/>
                <a:cs typeface="Calibri"/>
                <a:sym typeface="Calibri"/>
              </a:rPr>
              <a:t> nova, </a:t>
            </a:r>
            <a:r>
              <a:rPr lang="en-US" sz="2800" dirty="0" err="1" smtClean="0">
                <a:latin typeface="Calibri"/>
                <a:ea typeface="Calibri"/>
                <a:cs typeface="Calibri"/>
                <a:sym typeface="Calibri"/>
              </a:rPr>
              <a:t>adreçada</a:t>
            </a:r>
            <a:r>
              <a:rPr lang="en-US" sz="2800" dirty="0" smtClean="0"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sz="2800" dirty="0" err="1" smtClean="0">
                <a:latin typeface="Calibri"/>
                <a:ea typeface="Calibri"/>
                <a:cs typeface="Calibri"/>
                <a:sym typeface="Calibri"/>
              </a:rPr>
              <a:t>l’alumnat</a:t>
            </a:r>
            <a:r>
              <a:rPr lang="en-US" sz="28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 smtClean="0">
                <a:latin typeface="Calibri"/>
                <a:ea typeface="Calibri"/>
                <a:cs typeface="Calibri"/>
                <a:sym typeface="Calibri"/>
              </a:rPr>
              <a:t>d’escoles</a:t>
            </a:r>
            <a:r>
              <a:rPr lang="en-US" sz="28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 smtClean="0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8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 smtClean="0">
                <a:latin typeface="Calibri"/>
                <a:ea typeface="Calibri"/>
                <a:cs typeface="Calibri"/>
                <a:sym typeface="Calibri"/>
              </a:rPr>
              <a:t>d’instituts</a:t>
            </a:r>
            <a:r>
              <a:rPr lang="en-US" sz="2800" dirty="0" smtClean="0"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2800" dirty="0" err="1" smtClean="0">
                <a:latin typeface="Calibri"/>
                <a:ea typeface="Calibri"/>
                <a:cs typeface="Calibri"/>
                <a:sym typeface="Calibri"/>
              </a:rPr>
              <a:t>Els</a:t>
            </a:r>
            <a:r>
              <a:rPr lang="en-US" sz="28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 smtClean="0">
                <a:latin typeface="Calibri"/>
                <a:ea typeface="Calibri"/>
                <a:cs typeface="Calibri"/>
                <a:sym typeface="Calibri"/>
              </a:rPr>
              <a:t>valors</a:t>
            </a:r>
            <a:r>
              <a:rPr lang="en-US" sz="28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 smtClean="0">
                <a:latin typeface="Calibri"/>
                <a:ea typeface="Calibri"/>
                <a:cs typeface="Calibri"/>
                <a:sym typeface="Calibri"/>
              </a:rPr>
              <a:t>cal</a:t>
            </a:r>
            <a:r>
              <a:rPr lang="en-US" sz="28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 smtClean="0">
                <a:latin typeface="Calibri"/>
                <a:ea typeface="Calibri"/>
                <a:cs typeface="Calibri"/>
                <a:sym typeface="Calibri"/>
              </a:rPr>
              <a:t>inculcar-los</a:t>
            </a:r>
            <a:r>
              <a:rPr lang="en-US" sz="2800" dirty="0" smtClean="0">
                <a:latin typeface="Calibri"/>
                <a:ea typeface="Calibri"/>
                <a:cs typeface="Calibri"/>
                <a:sym typeface="Calibri"/>
              </a:rPr>
              <a:t> a les </a:t>
            </a:r>
            <a:r>
              <a:rPr lang="en-US" sz="2800" dirty="0" err="1" smtClean="0">
                <a:latin typeface="Calibri"/>
                <a:ea typeface="Calibri"/>
                <a:cs typeface="Calibri"/>
                <a:sym typeface="Calibri"/>
              </a:rPr>
              <a:t>criatures</a:t>
            </a:r>
            <a:r>
              <a:rPr lang="en-US" sz="2800" dirty="0" smtClean="0">
                <a:latin typeface="Calibri"/>
                <a:ea typeface="Calibri"/>
                <a:cs typeface="Calibri"/>
                <a:sym typeface="Calibri"/>
              </a:rPr>
              <a:t> des de ben petites: </a:t>
            </a:r>
            <a:endParaRPr sz="2800" b="0" i="0" u="none" strike="noStrike" cap="none" dirty="0">
              <a:solidFill>
                <a:srgbClr val="000000"/>
              </a:solidFill>
              <a:highlight>
                <a:srgbClr val="EA9999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12"/>
          <p:cNvSpPr txBox="1">
            <a:spLocks noGrp="1"/>
          </p:cNvSpPr>
          <p:nvPr>
            <p:ph type="dt" idx="10"/>
          </p:nvPr>
        </p:nvSpPr>
        <p:spPr>
          <a:xfrm>
            <a:off x="916939" y="6465214"/>
            <a:ext cx="764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25/05/2022</a:t>
            </a:r>
            <a:endParaRPr/>
          </a:p>
        </p:txBody>
      </p:sp>
      <p:sp>
        <p:nvSpPr>
          <p:cNvPr id="233" name="Google Shape;233;p12"/>
          <p:cNvSpPr txBox="1">
            <a:spLocks noGrp="1"/>
          </p:cNvSpPr>
          <p:nvPr>
            <p:ph type="ftr" idx="11"/>
          </p:nvPr>
        </p:nvSpPr>
        <p:spPr>
          <a:xfrm>
            <a:off x="5485891" y="6465214"/>
            <a:ext cx="12186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Projectes i accions</a:t>
            </a:r>
            <a:endParaRPr/>
          </a:p>
        </p:txBody>
      </p:sp>
      <p:sp>
        <p:nvSpPr>
          <p:cNvPr id="234" name="Google Shape;234;p12"/>
          <p:cNvSpPr txBox="1">
            <a:spLocks noGrp="1"/>
          </p:cNvSpPr>
          <p:nvPr>
            <p:ph type="sldNum" idx="12"/>
          </p:nvPr>
        </p:nvSpPr>
        <p:spPr>
          <a:xfrm>
            <a:off x="11068811" y="6465214"/>
            <a:ext cx="23177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235" name="Google Shape;235;p12"/>
          <p:cNvSpPr/>
          <p:nvPr/>
        </p:nvSpPr>
        <p:spPr>
          <a:xfrm>
            <a:off x="8789625" y="282542"/>
            <a:ext cx="2111400" cy="1122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6" name="Google Shape;236;p12"/>
          <p:cNvPicPr preferRelativeResize="0"/>
          <p:nvPr/>
        </p:nvPicPr>
        <p:blipFill rotWithShape="1">
          <a:blip r:embed="rId3">
            <a:alphaModFix/>
          </a:blip>
          <a:srcRect l="12784" r="12146"/>
          <a:stretch/>
        </p:blipFill>
        <p:spPr>
          <a:xfrm>
            <a:off x="9938275" y="24775"/>
            <a:ext cx="2036449" cy="1464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2"/>
          <p:cNvSpPr txBox="1">
            <a:spLocks noGrp="1"/>
          </p:cNvSpPr>
          <p:nvPr>
            <p:ph type="title"/>
          </p:nvPr>
        </p:nvSpPr>
        <p:spPr>
          <a:xfrm>
            <a:off x="778877" y="637750"/>
            <a:ext cx="8906989" cy="1243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800" b="1" dirty="0" smtClean="0">
                <a:solidFill>
                  <a:srgbClr val="003A69"/>
                </a:solidFill>
                <a:latin typeface="Arial"/>
                <a:ea typeface="Arial"/>
                <a:cs typeface="Arial"/>
                <a:sym typeface="Arial"/>
              </a:rPr>
              <a:t>3. </a:t>
            </a:r>
            <a:r>
              <a:rPr lang="en-US" sz="4800" b="1" dirty="0" err="1" smtClean="0">
                <a:solidFill>
                  <a:srgbClr val="003A69"/>
                </a:solidFill>
                <a:latin typeface="Arial"/>
                <a:ea typeface="Arial"/>
                <a:cs typeface="Arial"/>
                <a:sym typeface="Arial"/>
              </a:rPr>
              <a:t>Projectes</a:t>
            </a:r>
            <a:r>
              <a:rPr lang="en-US" sz="4800" b="1" dirty="0" smtClean="0">
                <a:solidFill>
                  <a:srgbClr val="003A69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3200" b="1" dirty="0" err="1" smtClean="0">
                <a:solidFill>
                  <a:srgbClr val="003A69"/>
                </a:solidFill>
                <a:latin typeface="Arial"/>
                <a:ea typeface="Arial"/>
                <a:cs typeface="Arial"/>
                <a:sym typeface="Arial"/>
              </a:rPr>
              <a:t>Desenvolupament</a:t>
            </a:r>
            <a:r>
              <a:rPr lang="en-US" sz="3200" b="1" dirty="0" smtClean="0">
                <a:solidFill>
                  <a:srgbClr val="003A6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dirty="0" err="1" smtClean="0">
                <a:solidFill>
                  <a:srgbClr val="003A69"/>
                </a:solidFill>
                <a:latin typeface="Arial"/>
                <a:ea typeface="Arial"/>
                <a:cs typeface="Arial"/>
                <a:sym typeface="Arial"/>
              </a:rPr>
              <a:t>educatiu</a:t>
            </a:r>
            <a:r>
              <a:rPr lang="en-US" sz="3200" b="1" dirty="0" smtClean="0">
                <a:solidFill>
                  <a:srgbClr val="003A6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dirty="0" err="1" smtClean="0">
                <a:solidFill>
                  <a:srgbClr val="003A69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3200" b="1" dirty="0" smtClean="0">
                <a:solidFill>
                  <a:srgbClr val="003A69"/>
                </a:solidFill>
                <a:latin typeface="Arial"/>
                <a:ea typeface="Arial"/>
                <a:cs typeface="Arial"/>
                <a:sym typeface="Arial"/>
              </a:rPr>
              <a:t> professional </a:t>
            </a:r>
            <a:r>
              <a:rPr lang="en-US" sz="2400" b="1" dirty="0" smtClean="0">
                <a:solidFill>
                  <a:srgbClr val="003A69"/>
                </a:solidFill>
                <a:latin typeface="Arial"/>
                <a:ea typeface="Arial"/>
                <a:cs typeface="Arial"/>
                <a:sym typeface="Arial"/>
              </a:rPr>
              <a:t>“FEEL THE ZF POWER”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12"/>
          <p:cNvSpPr txBox="1"/>
          <p:nvPr/>
        </p:nvSpPr>
        <p:spPr>
          <a:xfrm>
            <a:off x="778878" y="2787025"/>
            <a:ext cx="10070400" cy="3336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s-ES" sz="2400" dirty="0">
                <a:sym typeface="Calibri"/>
              </a:rPr>
              <a:t>Des del </a:t>
            </a:r>
            <a:r>
              <a:rPr lang="es-ES" sz="2400" dirty="0" err="1">
                <a:sym typeface="Calibri"/>
              </a:rPr>
              <a:t>Consell</a:t>
            </a:r>
            <a:r>
              <a:rPr lang="es-ES" sz="2400" dirty="0">
                <a:sym typeface="Calibri"/>
              </a:rPr>
              <a:t> </a:t>
            </a:r>
            <a:r>
              <a:rPr lang="es-ES" sz="2400" dirty="0" err="1">
                <a:sym typeface="Calibri"/>
              </a:rPr>
              <a:t>Consultiu</a:t>
            </a:r>
            <a:r>
              <a:rPr lang="es-ES" sz="2400" dirty="0">
                <a:sym typeface="Calibri"/>
              </a:rPr>
              <a:t> de la Dona de la Zona </a:t>
            </a:r>
            <a:r>
              <a:rPr lang="es-ES" sz="2400" dirty="0" smtClean="0">
                <a:sym typeface="Calibri"/>
              </a:rPr>
              <a:t>Franca </a:t>
            </a:r>
            <a:r>
              <a:rPr lang="es-ES" sz="2400" dirty="0" err="1" smtClean="0">
                <a:sym typeface="Calibri"/>
              </a:rPr>
              <a:t>hem</a:t>
            </a:r>
            <a:r>
              <a:rPr lang="es-ES" sz="2400" dirty="0" smtClean="0">
                <a:sym typeface="Calibri"/>
              </a:rPr>
              <a:t> </a:t>
            </a:r>
            <a:r>
              <a:rPr lang="es-ES" sz="2400" dirty="0" err="1">
                <a:sym typeface="Calibri"/>
              </a:rPr>
              <a:t>impulsat</a:t>
            </a:r>
            <a:r>
              <a:rPr lang="es-ES" sz="2400" dirty="0">
                <a:sym typeface="Calibri"/>
              </a:rPr>
              <a:t> un </a:t>
            </a:r>
            <a:r>
              <a:rPr lang="es-ES" sz="2400" dirty="0" err="1">
                <a:sym typeface="Calibri"/>
              </a:rPr>
              <a:t>projecte</a:t>
            </a:r>
            <a:r>
              <a:rPr lang="es-ES" sz="2400" dirty="0">
                <a:sym typeface="Calibri"/>
              </a:rPr>
              <a:t> </a:t>
            </a:r>
            <a:r>
              <a:rPr lang="es-ES" sz="2400" dirty="0" err="1">
                <a:sym typeface="Calibri"/>
              </a:rPr>
              <a:t>adreçat</a:t>
            </a:r>
            <a:r>
              <a:rPr lang="es-ES" sz="2400" dirty="0">
                <a:sym typeface="Calibri"/>
              </a:rPr>
              <a:t> a </a:t>
            </a:r>
            <a:r>
              <a:rPr lang="es-ES" sz="2400" dirty="0" err="1">
                <a:sym typeface="Calibri"/>
              </a:rPr>
              <a:t>criatures</a:t>
            </a:r>
            <a:r>
              <a:rPr lang="es-ES" sz="2400" dirty="0">
                <a:sym typeface="Calibri"/>
              </a:rPr>
              <a:t> de </a:t>
            </a:r>
            <a:r>
              <a:rPr lang="es-ES" sz="2400" dirty="0" err="1" smtClean="0">
                <a:sym typeface="Calibri"/>
              </a:rPr>
              <a:t>primària</a:t>
            </a:r>
            <a:r>
              <a:rPr lang="es-ES" sz="2400" dirty="0" smtClean="0">
                <a:sym typeface="Calibri"/>
              </a:rPr>
              <a:t> i </a:t>
            </a:r>
            <a:r>
              <a:rPr lang="es-ES" sz="2400" dirty="0" err="1">
                <a:sym typeface="Calibri"/>
              </a:rPr>
              <a:t>d’ESO</a:t>
            </a:r>
            <a:r>
              <a:rPr lang="es-ES" sz="2400" dirty="0">
                <a:sym typeface="Calibri"/>
              </a:rPr>
              <a:t> per donar a </a:t>
            </a:r>
            <a:r>
              <a:rPr lang="es-ES" sz="2400" dirty="0" err="1">
                <a:sym typeface="Calibri"/>
              </a:rPr>
              <a:t>conèixer</a:t>
            </a:r>
            <a:r>
              <a:rPr lang="es-ES" sz="2400" dirty="0">
                <a:sym typeface="Calibri"/>
              </a:rPr>
              <a:t> la ZF, </a:t>
            </a:r>
            <a:r>
              <a:rPr lang="es-ES" sz="2400" dirty="0" err="1">
                <a:sym typeface="Calibri"/>
              </a:rPr>
              <a:t>empreses</a:t>
            </a:r>
            <a:r>
              <a:rPr lang="es-ES" sz="2400" dirty="0">
                <a:sym typeface="Calibri"/>
              </a:rPr>
              <a:t> </a:t>
            </a:r>
            <a:r>
              <a:rPr lang="es-ES" sz="2400" dirty="0" smtClean="0">
                <a:sym typeface="Calibri"/>
              </a:rPr>
              <a:t>i </a:t>
            </a:r>
            <a:r>
              <a:rPr lang="es-ES" sz="2400" dirty="0" err="1" smtClean="0">
                <a:sym typeface="Calibri"/>
              </a:rPr>
              <a:t>entitats</a:t>
            </a:r>
            <a:r>
              <a:rPr lang="es-ES" sz="2400" dirty="0">
                <a:sym typeface="Calibri"/>
              </a:rPr>
              <a:t>, i les </a:t>
            </a:r>
            <a:r>
              <a:rPr lang="es-ES" sz="2400" dirty="0" err="1">
                <a:sym typeface="Calibri"/>
              </a:rPr>
              <a:t>perspectives</a:t>
            </a:r>
            <a:r>
              <a:rPr lang="es-ES" sz="2400" dirty="0">
                <a:sym typeface="Calibri"/>
              </a:rPr>
              <a:t> </a:t>
            </a:r>
            <a:endParaRPr lang="es-ES" sz="2400" dirty="0" smtClean="0">
              <a:sym typeface="Calibri"/>
            </a:endParaRPr>
          </a:p>
          <a:p>
            <a:pPr marL="12700" marR="508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s-ES" sz="2400" dirty="0" err="1" smtClean="0">
                <a:sym typeface="Calibri"/>
              </a:rPr>
              <a:t>professionals</a:t>
            </a:r>
            <a:r>
              <a:rPr lang="es-ES" sz="2400" dirty="0" smtClean="0">
                <a:sym typeface="Calibri"/>
              </a:rPr>
              <a:t>  </a:t>
            </a:r>
            <a:r>
              <a:rPr lang="es-ES" sz="2400" dirty="0" err="1" smtClean="0">
                <a:sym typeface="Calibri"/>
              </a:rPr>
              <a:t>sense</a:t>
            </a:r>
            <a:r>
              <a:rPr lang="es-ES" sz="2400" dirty="0" smtClean="0">
                <a:sym typeface="Calibri"/>
              </a:rPr>
              <a:t>  </a:t>
            </a:r>
            <a:r>
              <a:rPr lang="es-ES" sz="2400" dirty="0" err="1" smtClean="0">
                <a:sym typeface="Calibri"/>
              </a:rPr>
              <a:t>biaix</a:t>
            </a:r>
            <a:r>
              <a:rPr lang="es-ES" sz="2400" dirty="0" smtClean="0">
                <a:sym typeface="Calibri"/>
              </a:rPr>
              <a:t>  de  </a:t>
            </a:r>
            <a:r>
              <a:rPr lang="es-ES" sz="2400" dirty="0" err="1" smtClean="0">
                <a:sym typeface="Calibri"/>
              </a:rPr>
              <a:t>gènere</a:t>
            </a:r>
            <a:r>
              <a:rPr lang="es-ES" sz="2400" dirty="0" smtClean="0">
                <a:sym typeface="Calibri"/>
              </a:rPr>
              <a:t>  </a:t>
            </a:r>
            <a:r>
              <a:rPr lang="es-ES" sz="2400" dirty="0">
                <a:sym typeface="Calibri"/>
              </a:rPr>
              <a:t>ni </a:t>
            </a:r>
            <a:endParaRPr lang="es-ES" sz="2400" dirty="0" smtClean="0">
              <a:sym typeface="Calibri"/>
            </a:endParaRPr>
          </a:p>
          <a:p>
            <a:pPr marL="12700" marR="508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s-ES" sz="2400" dirty="0" err="1" smtClean="0">
                <a:sym typeface="Calibri"/>
              </a:rPr>
              <a:t>discapacitat</a:t>
            </a:r>
            <a:r>
              <a:rPr lang="es-ES" sz="2400" dirty="0" smtClean="0">
                <a:sym typeface="Calibri"/>
              </a:rPr>
              <a:t>.     </a:t>
            </a:r>
            <a:r>
              <a:rPr lang="es-ES" sz="2400" dirty="0" err="1">
                <a:sym typeface="Calibri"/>
              </a:rPr>
              <a:t>L’objectiu</a:t>
            </a:r>
            <a:r>
              <a:rPr lang="es-ES" sz="2400" dirty="0">
                <a:sym typeface="Calibri"/>
              </a:rPr>
              <a:t> </a:t>
            </a:r>
            <a:r>
              <a:rPr lang="es-ES" sz="2400" dirty="0" smtClean="0">
                <a:sym typeface="Calibri"/>
              </a:rPr>
              <a:t>   </a:t>
            </a:r>
            <a:r>
              <a:rPr lang="es-ES" sz="2400" dirty="0" err="1" smtClean="0">
                <a:sym typeface="Calibri"/>
              </a:rPr>
              <a:t>és</a:t>
            </a:r>
            <a:r>
              <a:rPr lang="es-ES" sz="2400" dirty="0" smtClean="0">
                <a:sym typeface="Calibri"/>
              </a:rPr>
              <a:t>     </a:t>
            </a:r>
            <a:r>
              <a:rPr lang="es-ES" sz="2400" dirty="0" err="1" smtClean="0">
                <a:sym typeface="Calibri"/>
              </a:rPr>
              <a:t>enfortir</a:t>
            </a:r>
            <a:endParaRPr lang="es-ES" sz="2400" dirty="0" smtClean="0">
              <a:sym typeface="Calibri"/>
            </a:endParaRPr>
          </a:p>
          <a:p>
            <a:pPr marL="12700" marR="508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s-ES" sz="2400" dirty="0" err="1" smtClean="0">
                <a:sym typeface="Calibri"/>
              </a:rPr>
              <a:t>l’ensenyament</a:t>
            </a:r>
            <a:r>
              <a:rPr lang="es-ES" sz="2400" dirty="0" smtClean="0">
                <a:sym typeface="Calibri"/>
              </a:rPr>
              <a:t> </a:t>
            </a:r>
            <a:r>
              <a:rPr lang="es-ES" sz="2400" dirty="0" err="1" smtClean="0">
                <a:sym typeface="Calibri"/>
              </a:rPr>
              <a:t>tecnològic</a:t>
            </a:r>
            <a:r>
              <a:rPr lang="es-ES" sz="2400" dirty="0" smtClean="0">
                <a:sym typeface="Calibri"/>
              </a:rPr>
              <a:t> </a:t>
            </a:r>
            <a:r>
              <a:rPr lang="es-ES" sz="2400" dirty="0">
                <a:sym typeface="Calibri"/>
              </a:rPr>
              <a:t>i la </a:t>
            </a:r>
            <a:r>
              <a:rPr lang="es-ES" sz="2400" dirty="0" err="1" smtClean="0">
                <a:sym typeface="Calibri"/>
              </a:rPr>
              <a:t>formació</a:t>
            </a:r>
            <a:r>
              <a:rPr lang="es-ES" sz="2400" dirty="0" smtClean="0">
                <a:sym typeface="Calibri"/>
              </a:rPr>
              <a:t> de </a:t>
            </a:r>
          </a:p>
          <a:p>
            <a:pPr marL="12700" marR="508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s-ES" sz="2400" dirty="0" smtClean="0">
                <a:sym typeface="Calibri"/>
              </a:rPr>
              <a:t>forma </a:t>
            </a:r>
            <a:r>
              <a:rPr lang="es-ES" sz="2400" dirty="0" err="1">
                <a:sym typeface="Calibri"/>
              </a:rPr>
              <a:t>paritària</a:t>
            </a:r>
            <a:r>
              <a:rPr lang="es-ES" sz="2400" dirty="0">
                <a:sym typeface="Calibri"/>
              </a:rPr>
              <a:t> i </a:t>
            </a:r>
            <a:r>
              <a:rPr lang="es-ES" sz="2400" dirty="0" smtClean="0">
                <a:sym typeface="Calibri"/>
              </a:rPr>
              <a:t>inclusiva. </a:t>
            </a:r>
            <a:r>
              <a:rPr lang="es-ES" sz="2400" dirty="0" err="1" smtClean="0">
                <a:sym typeface="Calibri"/>
              </a:rPr>
              <a:t>Amb</a:t>
            </a:r>
            <a:r>
              <a:rPr lang="es-ES" sz="2400" dirty="0" smtClean="0">
                <a:sym typeface="Calibri"/>
              </a:rPr>
              <a:t> la </a:t>
            </a:r>
            <a:r>
              <a:rPr lang="es-ES" sz="2400" dirty="0" err="1" smtClean="0">
                <a:sym typeface="Calibri"/>
              </a:rPr>
              <a:t>col·laboració</a:t>
            </a:r>
            <a:r>
              <a:rPr lang="es-ES" sz="2400" dirty="0" smtClean="0">
                <a:sym typeface="Calibri"/>
              </a:rPr>
              <a:t>:</a:t>
            </a:r>
          </a:p>
          <a:p>
            <a:pPr marL="12700" marR="508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s-ES" sz="2400" dirty="0" smtClean="0">
                <a:sym typeface="Calibri"/>
              </a:rPr>
              <a:t>AMPUTATS SANT JORDI.</a:t>
            </a:r>
          </a:p>
          <a:p>
            <a:pPr marL="12700" marR="508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s-ES" sz="2400" b="1" dirty="0" smtClean="0">
                <a:sym typeface="Calibri"/>
              </a:rPr>
              <a:t>4 </a:t>
            </a:r>
            <a:r>
              <a:rPr lang="es-ES" sz="2400" b="1" dirty="0" err="1">
                <a:sym typeface="Calibri"/>
              </a:rPr>
              <a:t>escoles</a:t>
            </a:r>
            <a:r>
              <a:rPr lang="es-ES" sz="2400" b="1" dirty="0">
                <a:sym typeface="Calibri"/>
              </a:rPr>
              <a:t> - 4  </a:t>
            </a:r>
            <a:r>
              <a:rPr lang="es-ES" sz="2400" b="1" dirty="0" err="1">
                <a:sym typeface="Calibri"/>
              </a:rPr>
              <a:t>instituts</a:t>
            </a:r>
            <a:r>
              <a:rPr lang="es-ES" sz="2400" b="1" dirty="0">
                <a:sym typeface="Calibri"/>
              </a:rPr>
              <a:t> – 8 </a:t>
            </a:r>
            <a:r>
              <a:rPr lang="es-ES" sz="2400" b="1" dirty="0" err="1">
                <a:sym typeface="Calibri"/>
              </a:rPr>
              <a:t>circuits</a:t>
            </a:r>
            <a:r>
              <a:rPr lang="es-ES" sz="2400" b="1" dirty="0">
                <a:sym typeface="Calibri"/>
              </a:rPr>
              <a:t> – 200 </a:t>
            </a:r>
            <a:r>
              <a:rPr lang="es-ES" sz="2400" b="1" dirty="0" err="1">
                <a:sym typeface="Calibri"/>
              </a:rPr>
              <a:t>alumnes</a:t>
            </a:r>
            <a:endParaRPr sz="2400" b="1" dirty="0">
              <a:sym typeface="Calibri"/>
            </a:endParaRPr>
          </a:p>
        </p:txBody>
      </p:sp>
      <p:sp>
        <p:nvSpPr>
          <p:cNvPr id="232" name="Google Shape;232;p12"/>
          <p:cNvSpPr txBox="1">
            <a:spLocks noGrp="1"/>
          </p:cNvSpPr>
          <p:nvPr>
            <p:ph type="dt" idx="10"/>
          </p:nvPr>
        </p:nvSpPr>
        <p:spPr>
          <a:xfrm>
            <a:off x="916939" y="6465214"/>
            <a:ext cx="764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25/05/2022</a:t>
            </a:r>
            <a:endParaRPr/>
          </a:p>
        </p:txBody>
      </p:sp>
      <p:sp>
        <p:nvSpPr>
          <p:cNvPr id="233" name="Google Shape;233;p12"/>
          <p:cNvSpPr txBox="1">
            <a:spLocks noGrp="1"/>
          </p:cNvSpPr>
          <p:nvPr>
            <p:ph type="ftr" idx="11"/>
          </p:nvPr>
        </p:nvSpPr>
        <p:spPr>
          <a:xfrm>
            <a:off x="5485891" y="6465214"/>
            <a:ext cx="12186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Projectes i accions</a:t>
            </a:r>
            <a:endParaRPr/>
          </a:p>
        </p:txBody>
      </p:sp>
      <p:sp>
        <p:nvSpPr>
          <p:cNvPr id="234" name="Google Shape;234;p12"/>
          <p:cNvSpPr txBox="1">
            <a:spLocks noGrp="1"/>
          </p:cNvSpPr>
          <p:nvPr>
            <p:ph type="sldNum" idx="12"/>
          </p:nvPr>
        </p:nvSpPr>
        <p:spPr>
          <a:xfrm>
            <a:off x="11068811" y="6465214"/>
            <a:ext cx="23177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sp>
        <p:nvSpPr>
          <p:cNvPr id="235" name="Google Shape;235;p12"/>
          <p:cNvSpPr/>
          <p:nvPr/>
        </p:nvSpPr>
        <p:spPr>
          <a:xfrm>
            <a:off x="8789625" y="299475"/>
            <a:ext cx="2111400" cy="1122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6" name="Google Shape;236;p12"/>
          <p:cNvPicPr preferRelativeResize="0"/>
          <p:nvPr/>
        </p:nvPicPr>
        <p:blipFill rotWithShape="1">
          <a:blip r:embed="rId3">
            <a:alphaModFix/>
          </a:blip>
          <a:srcRect l="12784" r="12146"/>
          <a:stretch/>
        </p:blipFill>
        <p:spPr>
          <a:xfrm>
            <a:off x="9938275" y="24775"/>
            <a:ext cx="2036449" cy="1464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565" y="3614701"/>
            <a:ext cx="3320934" cy="220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49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8"/>
          <p:cNvSpPr/>
          <p:nvPr/>
        </p:nvSpPr>
        <p:spPr>
          <a:xfrm>
            <a:off x="7717872" y="2416679"/>
            <a:ext cx="4415406" cy="2425200"/>
          </a:xfrm>
          <a:prstGeom prst="rect">
            <a:avLst/>
          </a:prstGeom>
          <a:solidFill>
            <a:srgbClr val="EC7C30"/>
          </a:solidFill>
          <a:ln w="9525" cap="flat" cmpd="sng">
            <a:solidFill>
              <a:srgbClr val="EC7C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58"/>
          <p:cNvSpPr txBox="1">
            <a:spLocks noGrp="1"/>
          </p:cNvSpPr>
          <p:nvPr>
            <p:ph type="title"/>
          </p:nvPr>
        </p:nvSpPr>
        <p:spPr>
          <a:xfrm>
            <a:off x="728133" y="579305"/>
            <a:ext cx="7811430" cy="854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800" b="1" dirty="0" smtClean="0">
                <a:solidFill>
                  <a:schemeClr val="dk2"/>
                </a:solidFill>
              </a:rPr>
              <a:t>3. </a:t>
            </a:r>
            <a:r>
              <a:rPr lang="en-US" sz="4800" b="1" dirty="0" err="1" smtClean="0">
                <a:solidFill>
                  <a:schemeClr val="dk2"/>
                </a:solidFill>
              </a:rPr>
              <a:t>Projectes</a:t>
            </a:r>
            <a:r>
              <a:rPr lang="en-US" sz="4800" b="1" dirty="0" smtClean="0">
                <a:solidFill>
                  <a:schemeClr val="dk2"/>
                </a:solidFill>
              </a:rPr>
              <a:t>. </a:t>
            </a:r>
            <a:r>
              <a:rPr lang="en-US" sz="3600" b="1" dirty="0" err="1" smtClean="0">
                <a:solidFill>
                  <a:schemeClr val="dk2"/>
                </a:solidFill>
              </a:rPr>
              <a:t>Acció</a:t>
            </a:r>
            <a:r>
              <a:rPr lang="en-US" sz="3600" b="1" dirty="0" smtClean="0">
                <a:solidFill>
                  <a:schemeClr val="dk2"/>
                </a:solidFill>
              </a:rPr>
              <a:t> </a:t>
            </a:r>
            <a:r>
              <a:rPr lang="en-US" sz="3600" b="1" dirty="0">
                <a:solidFill>
                  <a:schemeClr val="dk2"/>
                </a:solidFill>
              </a:rPr>
              <a:t>social </a:t>
            </a:r>
            <a:r>
              <a:rPr lang="en-US" sz="3600" b="1" dirty="0" err="1">
                <a:solidFill>
                  <a:schemeClr val="dk2"/>
                </a:solidFill>
              </a:rPr>
              <a:t>i</a:t>
            </a:r>
            <a:r>
              <a:rPr lang="en-US" sz="3600" b="1" dirty="0">
                <a:solidFill>
                  <a:schemeClr val="dk2"/>
                </a:solidFill>
              </a:rPr>
              <a:t> gent gran</a:t>
            </a:r>
            <a:endParaRPr sz="3600" b="1" dirty="0">
              <a:solidFill>
                <a:schemeClr val="dk2"/>
              </a:solidFill>
            </a:endParaRPr>
          </a:p>
        </p:txBody>
      </p:sp>
      <p:sp>
        <p:nvSpPr>
          <p:cNvPr id="404" name="Google Shape;404;p58"/>
          <p:cNvSpPr txBox="1"/>
          <p:nvPr/>
        </p:nvSpPr>
        <p:spPr>
          <a:xfrm>
            <a:off x="1205352" y="2669016"/>
            <a:ext cx="11454900" cy="2979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5225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PROJECTE PROTAGONISTES</a:t>
            </a:r>
            <a:endParaRPr sz="28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Conveni</a:t>
            </a:r>
            <a:r>
              <a:rPr lang="en-US" sz="2800" b="1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COCEMFE Barcelona-UDP </a:t>
            </a:r>
            <a:r>
              <a:rPr lang="en-US" sz="2800" b="1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Mayores</a:t>
            </a:r>
            <a:endParaRPr lang="en-US" sz="2800" b="1" i="0" u="none" strike="noStrike" cap="none" dirty="0" smtClea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b="1" i="0" u="none" strike="noStrike" cap="none" dirty="0" smtClea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latin typeface="Calibri"/>
                <a:ea typeface="Calibri"/>
                <a:cs typeface="Calibri"/>
                <a:sym typeface="Calibri"/>
              </a:rPr>
              <a:t>II CONGRÉS DRET AUTONOMIA PERSONAL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 smtClean="0">
                <a:latin typeface="Calibri"/>
                <a:ea typeface="Calibri"/>
                <a:cs typeface="Calibri"/>
                <a:sym typeface="Calibri"/>
              </a:rPr>
              <a:t>Envelliment</a:t>
            </a:r>
            <a:r>
              <a:rPr lang="en-US" sz="2800" b="1" dirty="0" smtClean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800" b="1" dirty="0" err="1" smtClean="0">
                <a:latin typeface="Calibri"/>
                <a:ea typeface="Calibri"/>
                <a:cs typeface="Calibri"/>
                <a:sym typeface="Calibri"/>
              </a:rPr>
              <a:t>Cronicitat</a:t>
            </a:r>
            <a:r>
              <a:rPr lang="en-US" sz="2800" b="1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 smtClean="0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800" b="1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 smtClean="0">
                <a:latin typeface="Calibri"/>
                <a:ea typeface="Calibri"/>
                <a:cs typeface="Calibri"/>
                <a:sym typeface="Calibri"/>
              </a:rPr>
              <a:t>Discapacitat</a:t>
            </a:r>
            <a:endParaRPr sz="28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55600" marR="0" lvl="0" indent="-222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55600" marR="0" lvl="0" indent="-222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58"/>
          <p:cNvSpPr txBox="1">
            <a:spLocks noGrp="1"/>
          </p:cNvSpPr>
          <p:nvPr>
            <p:ph type="dt" idx="10"/>
          </p:nvPr>
        </p:nvSpPr>
        <p:spPr>
          <a:xfrm>
            <a:off x="916939" y="6465214"/>
            <a:ext cx="764539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23/06/2021</a:t>
            </a:r>
            <a:endParaRPr/>
          </a:p>
        </p:txBody>
      </p:sp>
      <p:sp>
        <p:nvSpPr>
          <p:cNvPr id="406" name="Google Shape;406;p58"/>
          <p:cNvSpPr txBox="1">
            <a:spLocks noGrp="1"/>
          </p:cNvSpPr>
          <p:nvPr>
            <p:ph type="ftr" idx="11"/>
          </p:nvPr>
        </p:nvSpPr>
        <p:spPr>
          <a:xfrm>
            <a:off x="5485902" y="6465225"/>
            <a:ext cx="14469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Acció social i gent gran</a:t>
            </a:r>
            <a:endParaRPr/>
          </a:p>
        </p:txBody>
      </p:sp>
      <p:sp>
        <p:nvSpPr>
          <p:cNvPr id="407" name="Google Shape;407;p58"/>
          <p:cNvSpPr txBox="1">
            <a:spLocks noGrp="1"/>
          </p:cNvSpPr>
          <p:nvPr>
            <p:ph type="sldNum" idx="12"/>
          </p:nvPr>
        </p:nvSpPr>
        <p:spPr>
          <a:xfrm>
            <a:off x="11068811" y="6465214"/>
            <a:ext cx="23177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sp>
        <p:nvSpPr>
          <p:cNvPr id="408" name="Google Shape;408;p58"/>
          <p:cNvSpPr/>
          <p:nvPr/>
        </p:nvSpPr>
        <p:spPr>
          <a:xfrm>
            <a:off x="8637225" y="299475"/>
            <a:ext cx="2111400" cy="1122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9" name="Google Shape;409;p58"/>
          <p:cNvPicPr preferRelativeResize="0"/>
          <p:nvPr/>
        </p:nvPicPr>
        <p:blipFill rotWithShape="1">
          <a:blip r:embed="rId3">
            <a:alphaModFix/>
          </a:blip>
          <a:srcRect l="34524" t="25610" r="29735" b="26571"/>
          <a:stretch/>
        </p:blipFill>
        <p:spPr>
          <a:xfrm>
            <a:off x="816069" y="2847806"/>
            <a:ext cx="349877" cy="26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58"/>
          <p:cNvPicPr preferRelativeResize="0"/>
          <p:nvPr/>
        </p:nvPicPr>
        <p:blipFill rotWithShape="1">
          <a:blip r:embed="rId3">
            <a:alphaModFix/>
          </a:blip>
          <a:srcRect l="34524" t="25610" r="29735" b="26571"/>
          <a:stretch/>
        </p:blipFill>
        <p:spPr>
          <a:xfrm>
            <a:off x="825931" y="3501085"/>
            <a:ext cx="349877" cy="26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58"/>
          <p:cNvPicPr preferRelativeResize="0"/>
          <p:nvPr/>
        </p:nvPicPr>
        <p:blipFill rotWithShape="1">
          <a:blip r:embed="rId3">
            <a:alphaModFix/>
          </a:blip>
          <a:srcRect l="34524" t="25610" r="29735" b="26571"/>
          <a:stretch/>
        </p:blipFill>
        <p:spPr>
          <a:xfrm>
            <a:off x="801830" y="4252254"/>
            <a:ext cx="349877" cy="26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87262" y="2287531"/>
            <a:ext cx="4246016" cy="2391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58"/>
          <p:cNvPicPr preferRelativeResize="0"/>
          <p:nvPr/>
        </p:nvPicPr>
        <p:blipFill rotWithShape="1">
          <a:blip r:embed="rId5">
            <a:alphaModFix/>
          </a:blip>
          <a:srcRect l="12784" r="12146"/>
          <a:stretch/>
        </p:blipFill>
        <p:spPr>
          <a:xfrm>
            <a:off x="9938275" y="24775"/>
            <a:ext cx="2036449" cy="1464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12e70d67672_0_47"/>
          <p:cNvSpPr/>
          <p:nvPr/>
        </p:nvSpPr>
        <p:spPr>
          <a:xfrm>
            <a:off x="758811" y="4817408"/>
            <a:ext cx="10724978" cy="1365419"/>
          </a:xfrm>
          <a:prstGeom prst="rect">
            <a:avLst/>
          </a:prstGeom>
          <a:solidFill>
            <a:srgbClr val="FFE499"/>
          </a:solidFill>
          <a:ln w="9525" cap="flat" cmpd="sng">
            <a:solidFill>
              <a:srgbClr val="EC7C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g12e70d67672_0_47"/>
          <p:cNvSpPr/>
          <p:nvPr/>
        </p:nvSpPr>
        <p:spPr>
          <a:xfrm>
            <a:off x="432477" y="2019522"/>
            <a:ext cx="3709218" cy="2700397"/>
          </a:xfrm>
          <a:custGeom>
            <a:avLst/>
            <a:gdLst/>
            <a:ahLst/>
            <a:cxnLst/>
            <a:rect l="l" t="t" r="r" b="b"/>
            <a:pathLst>
              <a:path w="10515600" h="4563110" extrusionOk="0">
                <a:moveTo>
                  <a:pt x="10515600" y="0"/>
                </a:moveTo>
                <a:lnTo>
                  <a:pt x="0" y="0"/>
                </a:lnTo>
                <a:lnTo>
                  <a:pt x="0" y="4562856"/>
                </a:lnTo>
                <a:lnTo>
                  <a:pt x="10515600" y="4562856"/>
                </a:lnTo>
                <a:lnTo>
                  <a:pt x="1051560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g12e70d67672_0_47"/>
          <p:cNvSpPr txBox="1">
            <a:spLocks noGrp="1"/>
          </p:cNvSpPr>
          <p:nvPr>
            <p:ph type="title"/>
          </p:nvPr>
        </p:nvSpPr>
        <p:spPr>
          <a:xfrm>
            <a:off x="631403" y="250843"/>
            <a:ext cx="8232000" cy="1485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900" rIns="0" bIns="0" anchor="t" anchorCtr="0">
            <a:spAutoFit/>
          </a:bodyPr>
          <a:lstStyle/>
          <a:p>
            <a:pPr marL="12700" marR="5080" lvl="0" indent="0" algn="l" rtl="0">
              <a:lnSpc>
                <a:spcPct val="107954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4800" b="1" noProof="0" dirty="0" smtClean="0">
                <a:solidFill>
                  <a:schemeClr val="dk2"/>
                </a:solidFill>
              </a:rPr>
              <a:t>3. Projectes. </a:t>
            </a:r>
            <a:r>
              <a:rPr lang="ca-ES" sz="3600" b="1" noProof="0" dirty="0" smtClean="0">
                <a:solidFill>
                  <a:schemeClr val="dk2"/>
                </a:solidFill>
              </a:rPr>
              <a:t>Benestar </a:t>
            </a:r>
            <a:r>
              <a:rPr lang="ca-ES" sz="3600" b="1" noProof="0" dirty="0">
                <a:solidFill>
                  <a:schemeClr val="dk2"/>
                </a:solidFill>
              </a:rPr>
              <a:t>Psicoemocional “PROTAGONISTES”</a:t>
            </a:r>
          </a:p>
        </p:txBody>
      </p:sp>
      <p:sp>
        <p:nvSpPr>
          <p:cNvPr id="433" name="Google Shape;433;g12e70d67672_0_47"/>
          <p:cNvSpPr txBox="1">
            <a:spLocks noGrp="1"/>
          </p:cNvSpPr>
          <p:nvPr>
            <p:ph type="dt" idx="10"/>
          </p:nvPr>
        </p:nvSpPr>
        <p:spPr>
          <a:xfrm>
            <a:off x="718015" y="6449997"/>
            <a:ext cx="764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23/05/2022</a:t>
            </a:r>
            <a:endParaRPr/>
          </a:p>
        </p:txBody>
      </p:sp>
      <p:sp>
        <p:nvSpPr>
          <p:cNvPr id="434" name="Google Shape;434;g12e70d67672_0_47"/>
          <p:cNvSpPr txBox="1">
            <a:spLocks noGrp="1"/>
          </p:cNvSpPr>
          <p:nvPr>
            <p:ph type="ftr" idx="11"/>
          </p:nvPr>
        </p:nvSpPr>
        <p:spPr>
          <a:xfrm>
            <a:off x="5485891" y="6465214"/>
            <a:ext cx="12186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Projectes</a:t>
            </a:r>
            <a:endParaRPr/>
          </a:p>
        </p:txBody>
      </p:sp>
      <p:sp>
        <p:nvSpPr>
          <p:cNvPr id="435" name="Google Shape;435;g12e70d67672_0_47"/>
          <p:cNvSpPr txBox="1">
            <a:spLocks noGrp="1"/>
          </p:cNvSpPr>
          <p:nvPr>
            <p:ph type="sldNum" idx="12"/>
          </p:nvPr>
        </p:nvSpPr>
        <p:spPr>
          <a:xfrm>
            <a:off x="11068811" y="6465214"/>
            <a:ext cx="2319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sp>
        <p:nvSpPr>
          <p:cNvPr id="436" name="Google Shape;436;g12e70d67672_0_47"/>
          <p:cNvSpPr txBox="1"/>
          <p:nvPr/>
        </p:nvSpPr>
        <p:spPr>
          <a:xfrm>
            <a:off x="4747403" y="1936776"/>
            <a:ext cx="6749542" cy="2560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0" marR="36195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dirty="0" err="1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niciativa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duta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terme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amb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l’esforç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conjunt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la </a:t>
            </a:r>
            <a:r>
              <a:rPr lang="en-US" sz="2400" b="1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Federació</a:t>
            </a:r>
            <a:r>
              <a:rPr lang="en-US" sz="2400" b="1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amb</a:t>
            </a:r>
            <a:r>
              <a:rPr lang="en-US" sz="2400" b="1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les </a:t>
            </a:r>
            <a:r>
              <a:rPr lang="en-US" sz="2400" b="1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entitats</a:t>
            </a:r>
            <a:r>
              <a:rPr lang="en-US" sz="2400" b="1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Natura </a:t>
            </a:r>
            <a:r>
              <a:rPr lang="en-US" sz="2400" b="1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400" b="1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Salut</a:t>
            </a:r>
            <a:r>
              <a:rPr lang="en-US" sz="2400" b="1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,  </a:t>
            </a:r>
            <a:r>
              <a:rPr lang="en-US" sz="2400" b="1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Amputats</a:t>
            </a:r>
            <a:r>
              <a:rPr lang="en-US" sz="2400" b="1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Sant</a:t>
            </a:r>
            <a:r>
              <a:rPr lang="en-US" sz="2400" b="1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Jordi, </a:t>
            </a:r>
            <a:r>
              <a:rPr lang="en-US" sz="2400" b="1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Cemfis</a:t>
            </a:r>
            <a:r>
              <a:rPr lang="en-US" sz="2400" b="1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400" b="1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Lupus ACLEG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entre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d’altres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Compta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amb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el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suport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Fundación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ONCE,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Fundació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la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Caixa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Diputació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Barcelona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l’Ajuntament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Barcelona.</a:t>
            </a: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7" name="Google Shape;437;g12e70d67672_0_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1403" y="1936776"/>
            <a:ext cx="3671656" cy="2675566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g12e70d67672_0_47"/>
          <p:cNvSpPr txBox="1"/>
          <p:nvPr/>
        </p:nvSpPr>
        <p:spPr>
          <a:xfrm>
            <a:off x="954742" y="4917568"/>
            <a:ext cx="10529047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400" i="0" u="none" strike="noStrike" cap="none" dirty="0" err="1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L’objectiu</a:t>
            </a:r>
            <a:r>
              <a:rPr lang="en-US" sz="2400" i="0" u="none" strike="noStrike" cap="none" dirty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i="0" u="none" strike="noStrike" cap="none" dirty="0" err="1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és</a:t>
            </a:r>
            <a:r>
              <a:rPr lang="en-US" sz="2400" i="0" u="none" strike="noStrike" cap="none" dirty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i="0" u="none" strike="noStrike" cap="none" dirty="0" err="1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millorar</a:t>
            </a:r>
            <a:r>
              <a:rPr lang="en-US" sz="2400" i="0" u="none" strike="noStrike" cap="none" dirty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 el </a:t>
            </a:r>
            <a:r>
              <a:rPr lang="en-US" sz="2400" i="0" u="none" strike="noStrike" cap="none" dirty="0" err="1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benestar</a:t>
            </a:r>
            <a:r>
              <a:rPr lang="en-US" sz="2400" i="0" u="none" strike="noStrike" cap="none" dirty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i="0" u="none" strike="noStrike" cap="none" dirty="0" err="1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psicoemocional</a:t>
            </a:r>
            <a:r>
              <a:rPr lang="en-US" sz="2400" i="0" u="none" strike="noStrike" cap="none" dirty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400" dirty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les </a:t>
            </a:r>
            <a:r>
              <a:rPr lang="en-US" sz="2400" dirty="0" err="1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persones</a:t>
            </a:r>
            <a:r>
              <a:rPr lang="en-US" sz="2400" dirty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amb</a:t>
            </a:r>
            <a:r>
              <a:rPr lang="en-US" sz="2400" dirty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discapacitat</a:t>
            </a:r>
            <a:r>
              <a:rPr lang="en-US" sz="2400" i="0" u="none" strike="noStrike" cap="none" dirty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400" i="0" u="none" strike="noStrike" cap="none" dirty="0" err="1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facilitant</a:t>
            </a:r>
            <a:r>
              <a:rPr lang="en-US" sz="2400" i="0" u="none" strike="noStrike" cap="none" dirty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 un </a:t>
            </a:r>
            <a:r>
              <a:rPr lang="en-US" sz="2400" i="0" u="none" strike="noStrike" cap="none" dirty="0" err="1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entorn</a:t>
            </a:r>
            <a:r>
              <a:rPr lang="en-US" sz="2400" i="0" u="none" strike="noStrike" cap="none" dirty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on </a:t>
            </a:r>
            <a:r>
              <a:rPr lang="en-US" sz="2400" i="0" u="none" strike="noStrike" cap="none" dirty="0" err="1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poder</a:t>
            </a:r>
            <a:r>
              <a:rPr lang="en-US" sz="2400" i="0" u="none" strike="noStrike" cap="none" dirty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i="0" u="none" strike="noStrike" cap="none" dirty="0" err="1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relacionar</a:t>
            </a:r>
            <a:r>
              <a:rPr lang="en-US" sz="2400" i="0" u="none" strike="noStrike" cap="none" dirty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-se </a:t>
            </a:r>
            <a:r>
              <a:rPr lang="en-US" sz="2400" i="0" u="none" strike="noStrike" cap="none" dirty="0" err="1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amb</a:t>
            </a:r>
            <a:r>
              <a:rPr lang="en-US" sz="2400" i="0" u="none" strike="noStrike" cap="none" dirty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i="0" u="none" strike="noStrike" cap="none" dirty="0" err="1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altres</a:t>
            </a:r>
            <a:r>
              <a:rPr lang="en-US" sz="2400" i="0" u="none" strike="noStrike" cap="none" dirty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i="0" u="none" strike="noStrike" cap="none" dirty="0" err="1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persones</a:t>
            </a:r>
            <a:r>
              <a:rPr lang="en-US" sz="2400" i="0" u="none" strike="noStrike" cap="none" dirty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; </a:t>
            </a:r>
            <a:r>
              <a:rPr lang="en-US" sz="2400" i="0" u="none" strike="noStrike" cap="none" dirty="0" err="1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creant</a:t>
            </a:r>
            <a:r>
              <a:rPr lang="en-US" sz="2400" i="0" u="none" strike="noStrike" cap="none" dirty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un </a:t>
            </a:r>
            <a:r>
              <a:rPr lang="en-US" sz="2400" dirty="0" err="1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espai</a:t>
            </a:r>
            <a:r>
              <a:rPr lang="en-US" sz="2400" dirty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amable</a:t>
            </a:r>
            <a:r>
              <a:rPr lang="en-US" sz="2400" dirty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adaptat</a:t>
            </a:r>
            <a:r>
              <a:rPr lang="en-US" sz="2400" dirty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 a les </a:t>
            </a:r>
            <a:r>
              <a:rPr lang="en-US" sz="2400" dirty="0" err="1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necessitats</a:t>
            </a:r>
            <a:r>
              <a:rPr lang="en-US" sz="2400" dirty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; </a:t>
            </a:r>
            <a:r>
              <a:rPr lang="en-US" sz="2400" i="0" u="none" strike="noStrike" cap="none" dirty="0" err="1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400" i="0" u="none" strike="noStrike" cap="none" dirty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i="0" u="none" strike="noStrike" cap="none" dirty="0" err="1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realitzant</a:t>
            </a:r>
            <a:r>
              <a:rPr lang="en-US" sz="2400" i="0" u="none" strike="noStrike" cap="none" dirty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i="0" u="none" strike="noStrike" cap="none" dirty="0" err="1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activitats</a:t>
            </a:r>
            <a:r>
              <a:rPr lang="en-US" sz="2400" i="0" u="none" strike="noStrike" cap="none" dirty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i="0" u="none" strike="noStrike" cap="none" dirty="0" err="1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compartides</a:t>
            </a:r>
            <a:r>
              <a:rPr lang="en-US" sz="2400" i="0" u="none" strike="noStrike" cap="none" dirty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, entre </a:t>
            </a:r>
            <a:r>
              <a:rPr lang="en-US" sz="2400" i="0" u="none" strike="noStrike" cap="none" dirty="0" err="1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d’altres</a:t>
            </a:r>
            <a:r>
              <a:rPr lang="en-US" sz="2400" i="0" u="none" strike="noStrike" cap="none" dirty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4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g12e70d67672_0_47"/>
          <p:cNvSpPr/>
          <p:nvPr/>
        </p:nvSpPr>
        <p:spPr>
          <a:xfrm>
            <a:off x="8789625" y="299475"/>
            <a:ext cx="2111400" cy="1122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0" name="Google Shape;440;g12e70d67672_0_47"/>
          <p:cNvPicPr preferRelativeResize="0"/>
          <p:nvPr/>
        </p:nvPicPr>
        <p:blipFill rotWithShape="1">
          <a:blip r:embed="rId4">
            <a:alphaModFix/>
          </a:blip>
          <a:srcRect l="12784" r="12146"/>
          <a:stretch/>
        </p:blipFill>
        <p:spPr>
          <a:xfrm>
            <a:off x="9938275" y="24775"/>
            <a:ext cx="2036449" cy="14649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440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59"/>
          <p:cNvSpPr/>
          <p:nvPr/>
        </p:nvSpPr>
        <p:spPr>
          <a:xfrm>
            <a:off x="3319741" y="5079856"/>
            <a:ext cx="5550900" cy="1230300"/>
          </a:xfrm>
          <a:prstGeom prst="rect">
            <a:avLst/>
          </a:prstGeom>
          <a:solidFill>
            <a:srgbClr val="FFE499"/>
          </a:solidFill>
          <a:ln w="9525" cap="flat" cmpd="sng">
            <a:solidFill>
              <a:srgbClr val="EC7C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59"/>
          <p:cNvSpPr txBox="1">
            <a:spLocks noGrp="1"/>
          </p:cNvSpPr>
          <p:nvPr>
            <p:ph type="dt" idx="10"/>
          </p:nvPr>
        </p:nvSpPr>
        <p:spPr>
          <a:xfrm>
            <a:off x="916939" y="6465214"/>
            <a:ext cx="764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25/05/2022</a:t>
            </a:r>
            <a:endParaRPr/>
          </a:p>
        </p:txBody>
      </p:sp>
      <p:sp>
        <p:nvSpPr>
          <p:cNvPr id="447" name="Google Shape;447;p59"/>
          <p:cNvSpPr txBox="1">
            <a:spLocks noGrp="1"/>
          </p:cNvSpPr>
          <p:nvPr>
            <p:ph type="ftr" idx="11"/>
          </p:nvPr>
        </p:nvSpPr>
        <p:spPr>
          <a:xfrm>
            <a:off x="5485891" y="6465214"/>
            <a:ext cx="12186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Projectes</a:t>
            </a:r>
            <a:endParaRPr/>
          </a:p>
        </p:txBody>
      </p:sp>
      <p:sp>
        <p:nvSpPr>
          <p:cNvPr id="448" name="Google Shape;448;p59"/>
          <p:cNvSpPr txBox="1">
            <a:spLocks noGrp="1"/>
          </p:cNvSpPr>
          <p:nvPr>
            <p:ph type="sldNum" idx="12"/>
          </p:nvPr>
        </p:nvSpPr>
        <p:spPr>
          <a:xfrm>
            <a:off x="11068811" y="6465214"/>
            <a:ext cx="2319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sp>
        <p:nvSpPr>
          <p:cNvPr id="449" name="Google Shape;449;p59"/>
          <p:cNvSpPr txBox="1"/>
          <p:nvPr/>
        </p:nvSpPr>
        <p:spPr>
          <a:xfrm>
            <a:off x="697400" y="1520290"/>
            <a:ext cx="10220400" cy="2206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0" marR="36195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en-US" sz="2000" b="0" i="0" u="none" strike="noStrike" cap="none" dirty="0" smtClea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36195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6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Cocemfe</a:t>
            </a:r>
            <a:r>
              <a:rPr lang="en-US" sz="26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Barcelona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UPD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Mayores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han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treballat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conjuntament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per a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l’organització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del </a:t>
            </a:r>
            <a:r>
              <a:rPr lang="en-US" sz="2600" b="1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“ II </a:t>
            </a:r>
            <a:r>
              <a:rPr lang="en-US" sz="2600" b="1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Congrés</a:t>
            </a:r>
            <a:r>
              <a:rPr lang="en-US" sz="2600" b="1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b="1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sobre</a:t>
            </a:r>
            <a:r>
              <a:rPr lang="en-US" sz="2600" b="1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el </a:t>
            </a:r>
            <a:r>
              <a:rPr lang="en-US" sz="2600" b="1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Dret</a:t>
            </a:r>
            <a:r>
              <a:rPr lang="en-US" sz="2600" b="1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2600" b="1" i="0" u="none" strike="noStrike" cap="none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b="1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l’Autonomia</a:t>
            </a:r>
            <a:r>
              <a:rPr lang="en-US" sz="2600" b="1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Personal. </a:t>
            </a:r>
            <a:r>
              <a:rPr lang="en-US" sz="2600" b="1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Envelliment</a:t>
            </a:r>
            <a:r>
              <a:rPr lang="en-US" sz="2600" b="1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600" b="1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Cronicitat</a:t>
            </a:r>
            <a:r>
              <a:rPr lang="en-US" sz="2600" b="1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b="1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600" b="1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b="1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Discapacitat</a:t>
            </a:r>
            <a:r>
              <a:rPr lang="en-US" sz="2600" b="1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“.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Un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espai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per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definir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quin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volem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que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sigui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el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futur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la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longevitat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el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nostre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país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però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també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arreu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del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món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59"/>
          <p:cNvSpPr/>
          <p:nvPr/>
        </p:nvSpPr>
        <p:spPr>
          <a:xfrm>
            <a:off x="8789625" y="299475"/>
            <a:ext cx="2111400" cy="1122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59"/>
          <p:cNvSpPr txBox="1">
            <a:spLocks noGrp="1"/>
          </p:cNvSpPr>
          <p:nvPr>
            <p:ph type="title"/>
          </p:nvPr>
        </p:nvSpPr>
        <p:spPr>
          <a:xfrm>
            <a:off x="665699" y="569775"/>
            <a:ext cx="10403100" cy="1352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900" rIns="0" bIns="0" anchor="t" anchorCtr="0">
            <a:spAutoFit/>
          </a:bodyPr>
          <a:lstStyle/>
          <a:p>
            <a:pPr marL="12700" marR="5080" lvl="0" indent="0" algn="l" rtl="0">
              <a:lnSpc>
                <a:spcPct val="107954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1" dirty="0">
                <a:solidFill>
                  <a:schemeClr val="dk2"/>
                </a:solidFill>
              </a:rPr>
              <a:t>3</a:t>
            </a:r>
            <a:r>
              <a:rPr lang="en-US" b="1" dirty="0" smtClean="0">
                <a:solidFill>
                  <a:schemeClr val="dk2"/>
                </a:solidFill>
              </a:rPr>
              <a:t>. </a:t>
            </a:r>
            <a:r>
              <a:rPr lang="en-US" b="1" dirty="0" err="1" smtClean="0">
                <a:solidFill>
                  <a:schemeClr val="dk2"/>
                </a:solidFill>
              </a:rPr>
              <a:t>Projectes</a:t>
            </a:r>
            <a:r>
              <a:rPr lang="en-US" sz="3600" b="1" dirty="0" err="1" smtClean="0">
                <a:solidFill>
                  <a:schemeClr val="dk2"/>
                </a:solidFill>
              </a:rPr>
              <a:t>.</a:t>
            </a:r>
            <a:r>
              <a:rPr lang="en-US" sz="3200" b="1" dirty="0" err="1" smtClean="0">
                <a:solidFill>
                  <a:schemeClr val="dk2"/>
                </a:solidFill>
              </a:rPr>
              <a:t>II</a:t>
            </a:r>
            <a:r>
              <a:rPr lang="en-US" sz="3200" b="1" dirty="0" smtClean="0">
                <a:solidFill>
                  <a:schemeClr val="dk2"/>
                </a:solidFill>
              </a:rPr>
              <a:t> </a:t>
            </a:r>
            <a:r>
              <a:rPr lang="en-US" sz="3200" b="1" dirty="0" err="1">
                <a:solidFill>
                  <a:schemeClr val="dk2"/>
                </a:solidFill>
              </a:rPr>
              <a:t>Congrés</a:t>
            </a:r>
            <a:r>
              <a:rPr lang="en-US" sz="3200" b="1" dirty="0">
                <a:solidFill>
                  <a:schemeClr val="dk2"/>
                </a:solidFill>
              </a:rPr>
              <a:t> </a:t>
            </a:r>
            <a:r>
              <a:rPr lang="en-US" sz="3200" b="1" dirty="0" err="1" smtClean="0">
                <a:solidFill>
                  <a:schemeClr val="dk2"/>
                </a:solidFill>
              </a:rPr>
              <a:t>sobre</a:t>
            </a:r>
            <a:r>
              <a:rPr lang="en-US" sz="3200" b="1" dirty="0" smtClean="0">
                <a:solidFill>
                  <a:schemeClr val="dk2"/>
                </a:solidFill>
              </a:rPr>
              <a:t> el </a:t>
            </a:r>
            <a:r>
              <a:rPr lang="en-US" sz="3200" b="1" dirty="0" err="1" smtClean="0">
                <a:solidFill>
                  <a:schemeClr val="dk2"/>
                </a:solidFill>
              </a:rPr>
              <a:t>Dret</a:t>
            </a:r>
            <a:r>
              <a:rPr lang="en-US" sz="3200" b="1" dirty="0" smtClean="0">
                <a:solidFill>
                  <a:schemeClr val="dk2"/>
                </a:solidFill>
              </a:rPr>
              <a:t> a </a:t>
            </a:r>
            <a:r>
              <a:rPr lang="en-US" sz="3200" b="1" dirty="0" err="1">
                <a:solidFill>
                  <a:schemeClr val="dk2"/>
                </a:solidFill>
              </a:rPr>
              <a:t>l’Autonomia</a:t>
            </a:r>
            <a:r>
              <a:rPr lang="en-US" sz="3200" b="1" dirty="0">
                <a:solidFill>
                  <a:schemeClr val="dk2"/>
                </a:solidFill>
              </a:rPr>
              <a:t> </a:t>
            </a:r>
            <a:r>
              <a:rPr lang="en-US" sz="3200" b="1" dirty="0" smtClean="0">
                <a:solidFill>
                  <a:schemeClr val="dk2"/>
                </a:solidFill>
              </a:rPr>
              <a:t>Personal</a:t>
            </a:r>
            <a:r>
              <a:rPr lang="es-ES" sz="3200" b="1" dirty="0" smtClean="0">
                <a:solidFill>
                  <a:schemeClr val="dk2"/>
                </a:solidFill>
              </a:rPr>
              <a:t>. </a:t>
            </a:r>
            <a:r>
              <a:rPr lang="es-ES" sz="3200" b="1" dirty="0" err="1" smtClean="0">
                <a:solidFill>
                  <a:schemeClr val="dk2"/>
                </a:solidFill>
              </a:rPr>
              <a:t>Envelliment</a:t>
            </a:r>
            <a:r>
              <a:rPr lang="es-ES" sz="3200" b="1" dirty="0" smtClean="0">
                <a:solidFill>
                  <a:schemeClr val="dk2"/>
                </a:solidFill>
              </a:rPr>
              <a:t>, </a:t>
            </a:r>
            <a:r>
              <a:rPr lang="es-ES" sz="3200" b="1" dirty="0" err="1" smtClean="0">
                <a:solidFill>
                  <a:schemeClr val="dk2"/>
                </a:solidFill>
              </a:rPr>
              <a:t>cronicitat</a:t>
            </a:r>
            <a:r>
              <a:rPr lang="es-ES" sz="3200" b="1" dirty="0" smtClean="0">
                <a:solidFill>
                  <a:schemeClr val="dk2"/>
                </a:solidFill>
              </a:rPr>
              <a:t> i </a:t>
            </a:r>
            <a:r>
              <a:rPr lang="es-ES" sz="3200" b="1" dirty="0" err="1" smtClean="0">
                <a:solidFill>
                  <a:schemeClr val="dk2"/>
                </a:solidFill>
              </a:rPr>
              <a:t>discapacitat</a:t>
            </a:r>
            <a:r>
              <a:rPr lang="es-ES" sz="3200" b="1" dirty="0" smtClean="0">
                <a:solidFill>
                  <a:schemeClr val="dk2"/>
                </a:solidFill>
              </a:rPr>
              <a:t>.</a:t>
            </a:r>
            <a:endParaRPr sz="3200" b="1" dirty="0">
              <a:solidFill>
                <a:schemeClr val="dk2"/>
              </a:solidFill>
            </a:endParaRPr>
          </a:p>
        </p:txBody>
      </p:sp>
      <p:pic>
        <p:nvPicPr>
          <p:cNvPr id="452" name="Google Shape;452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55104" y="3850658"/>
            <a:ext cx="3880173" cy="1115736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59"/>
          <p:cNvSpPr txBox="1"/>
          <p:nvPr/>
        </p:nvSpPr>
        <p:spPr>
          <a:xfrm>
            <a:off x="3319741" y="5110688"/>
            <a:ext cx="5550900" cy="1246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6195" lvl="0" indent="0" algn="ctr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sng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 </a:t>
            </a:r>
            <a:r>
              <a:rPr lang="en-US" sz="2000" b="1" u="sng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seus</a:t>
            </a:r>
            <a:r>
              <a:rPr lang="en-US" sz="20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Madrid </a:t>
            </a:r>
            <a:r>
              <a:rPr lang="en-US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octubre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2022;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Barcelona </a:t>
            </a:r>
            <a:r>
              <a:rPr lang="en-US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febrer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2023;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Salamanca </a:t>
            </a:r>
            <a:r>
              <a:rPr lang="en-US" sz="20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febrer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2023,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Albacete, Mérida 2023.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4" name="Google Shape;454;p59"/>
          <p:cNvPicPr preferRelativeResize="0"/>
          <p:nvPr/>
        </p:nvPicPr>
        <p:blipFill rotWithShape="1">
          <a:blip r:embed="rId4">
            <a:alphaModFix/>
          </a:blip>
          <a:srcRect l="12784" r="12146"/>
          <a:stretch/>
        </p:blipFill>
        <p:spPr>
          <a:xfrm>
            <a:off x="9938275" y="24775"/>
            <a:ext cx="2036449" cy="1464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"/>
          <p:cNvSpPr/>
          <p:nvPr/>
        </p:nvSpPr>
        <p:spPr>
          <a:xfrm>
            <a:off x="838200" y="6356603"/>
            <a:ext cx="10515600" cy="0"/>
          </a:xfrm>
          <a:custGeom>
            <a:avLst/>
            <a:gdLst/>
            <a:ahLst/>
            <a:cxnLst/>
            <a:rect l="l" t="t" r="r" b="b"/>
            <a:pathLst>
              <a:path w="10515600" h="120000" extrusionOk="0">
                <a:moveTo>
                  <a:pt x="0" y="0"/>
                </a:moveTo>
                <a:lnTo>
                  <a:pt x="10515600" y="0"/>
                </a:lnTo>
              </a:path>
            </a:pathLst>
          </a:custGeom>
          <a:noFill/>
          <a:ln w="9525" cap="flat" cmpd="sng">
            <a:solidFill>
              <a:srgbClr val="5B9B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2"/>
          <p:cNvSpPr txBox="1"/>
          <p:nvPr/>
        </p:nvSpPr>
        <p:spPr>
          <a:xfrm>
            <a:off x="916939" y="6335674"/>
            <a:ext cx="764400" cy="1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rPr>
              <a:t>25/05/2022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2"/>
          <p:cNvSpPr txBox="1"/>
          <p:nvPr/>
        </p:nvSpPr>
        <p:spPr>
          <a:xfrm>
            <a:off x="5891276" y="6427114"/>
            <a:ext cx="410845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rPr>
              <a:t>ÍNDEX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2"/>
          <p:cNvSpPr txBox="1"/>
          <p:nvPr/>
        </p:nvSpPr>
        <p:spPr>
          <a:xfrm>
            <a:off x="11171935" y="6427114"/>
            <a:ext cx="102870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2"/>
          <p:cNvSpPr txBox="1">
            <a:spLocks noGrp="1"/>
          </p:cNvSpPr>
          <p:nvPr>
            <p:ph type="title"/>
          </p:nvPr>
        </p:nvSpPr>
        <p:spPr>
          <a:xfrm>
            <a:off x="778880" y="637750"/>
            <a:ext cx="2650200" cy="9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6000" b="1">
                <a:solidFill>
                  <a:srgbClr val="003A69"/>
                </a:solidFill>
                <a:latin typeface="Arial"/>
                <a:ea typeface="Arial"/>
                <a:cs typeface="Arial"/>
                <a:sym typeface="Arial"/>
              </a:rPr>
              <a:t>Índex</a:t>
            </a:r>
            <a:endParaRPr sz="6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2"/>
          <p:cNvSpPr txBox="1"/>
          <p:nvPr/>
        </p:nvSpPr>
        <p:spPr>
          <a:xfrm>
            <a:off x="970225" y="2009699"/>
            <a:ext cx="9290724" cy="4274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7300" rIns="0" bIns="0" anchor="t" anchorCtr="0">
            <a:spAutoFit/>
          </a:bodyPr>
          <a:lstStyle/>
          <a:p>
            <a:pPr marL="393700" marR="0" lvl="0" indent="-381000" algn="l" rtl="0">
              <a:lnSpc>
                <a:spcPct val="100000"/>
              </a:lnSpc>
              <a:spcBef>
                <a:spcPts val="434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AutoNum type="arabicPeriod"/>
            </a:pPr>
            <a:r>
              <a:rPr lang="en-US" sz="2400" b="1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Presentació</a:t>
            </a:r>
            <a:r>
              <a:rPr lang="en-US" sz="2400" b="1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General: </a:t>
            </a:r>
            <a:r>
              <a:rPr lang="en-US" sz="2400" b="1" dirty="0" smtClean="0">
                <a:latin typeface="Calibri"/>
                <a:ea typeface="Calibri"/>
                <a:cs typeface="Calibri"/>
                <a:sym typeface="Calibri"/>
              </a:rPr>
              <a:t>Qui som. </a:t>
            </a:r>
            <a:r>
              <a:rPr lang="en-US" sz="2400" b="1" dirty="0" err="1" smtClean="0">
                <a:latin typeface="Calibri"/>
                <a:ea typeface="Calibri"/>
                <a:cs typeface="Calibri"/>
                <a:sym typeface="Calibri"/>
              </a:rPr>
              <a:t>Entitats</a:t>
            </a:r>
            <a:r>
              <a:rPr lang="en-US" sz="2400" b="1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 smtClean="0">
                <a:latin typeface="Calibri"/>
                <a:ea typeface="Calibri"/>
                <a:cs typeface="Calibri"/>
                <a:sym typeface="Calibri"/>
              </a:rPr>
              <a:t>membres</a:t>
            </a:r>
            <a:endParaRPr lang="en-US" sz="2400" b="1" dirty="0" smtClean="0">
              <a:latin typeface="Calibri"/>
              <a:ea typeface="Calibri"/>
              <a:cs typeface="Calibri"/>
              <a:sym typeface="Calibri"/>
            </a:endParaRPr>
          </a:p>
          <a:p>
            <a:pPr marL="393700" marR="0" lvl="0" indent="-381000" algn="l" rtl="0">
              <a:lnSpc>
                <a:spcPct val="100000"/>
              </a:lnSpc>
              <a:spcBef>
                <a:spcPts val="434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AutoNum type="arabicPeriod"/>
            </a:pPr>
            <a:r>
              <a:rPr lang="en-US" sz="2400" b="1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Eixos</a:t>
            </a:r>
            <a:r>
              <a:rPr lang="en-US" sz="2400" b="1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Pla</a:t>
            </a:r>
            <a:r>
              <a:rPr lang="en-US" sz="2400" b="1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Estratègic</a:t>
            </a:r>
            <a:r>
              <a:rPr lang="en-US" sz="2400" b="1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2021-2025. </a:t>
            </a:r>
            <a:r>
              <a:rPr lang="en-US" sz="2400" b="1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Desenvolupament</a:t>
            </a:r>
            <a:r>
              <a:rPr lang="en-US" sz="2400" b="1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2022</a:t>
            </a:r>
          </a:p>
          <a:p>
            <a:pPr marL="393700" marR="0" lvl="0" indent="-381000" algn="l" rtl="0">
              <a:lnSpc>
                <a:spcPct val="100000"/>
              </a:lnSpc>
              <a:spcBef>
                <a:spcPts val="434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AutoNum type="arabicPeriod"/>
            </a:pPr>
            <a:r>
              <a:rPr lang="en-US" sz="2400" b="1" dirty="0" err="1" smtClean="0">
                <a:latin typeface="Calibri"/>
                <a:ea typeface="Calibri"/>
                <a:cs typeface="Calibri"/>
                <a:sym typeface="Calibri"/>
              </a:rPr>
              <a:t>Què</a:t>
            </a:r>
            <a:r>
              <a:rPr lang="en-US" sz="2400" b="1" dirty="0" smtClean="0">
                <a:latin typeface="Calibri"/>
                <a:ea typeface="Calibri"/>
                <a:cs typeface="Calibri"/>
                <a:sym typeface="Calibri"/>
              </a:rPr>
              <a:t> fem? </a:t>
            </a:r>
            <a:r>
              <a:rPr lang="en-US" sz="2400" b="1" dirty="0" err="1" smtClean="0">
                <a:latin typeface="Calibri"/>
                <a:ea typeface="Calibri"/>
                <a:cs typeface="Calibri"/>
                <a:sym typeface="Calibri"/>
              </a:rPr>
              <a:t>Projectes</a:t>
            </a:r>
            <a:r>
              <a:rPr lang="en-US" sz="2400" b="1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 smtClean="0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400" b="1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 smtClean="0">
                <a:latin typeface="Calibri"/>
                <a:ea typeface="Calibri"/>
                <a:cs typeface="Calibri"/>
                <a:sym typeface="Calibri"/>
              </a:rPr>
              <a:t>Serveis</a:t>
            </a:r>
            <a:r>
              <a:rPr lang="en-US" sz="2400" b="1" dirty="0" smtClean="0">
                <a:latin typeface="Calibri"/>
                <a:ea typeface="Calibri"/>
                <a:cs typeface="Calibri"/>
                <a:sym typeface="Calibri"/>
              </a:rPr>
              <a:t> 2022</a:t>
            </a:r>
          </a:p>
          <a:p>
            <a:pPr marL="393700" marR="0" lvl="0" indent="-381000" algn="l" rtl="0">
              <a:lnSpc>
                <a:spcPct val="100000"/>
              </a:lnSpc>
              <a:spcBef>
                <a:spcPts val="434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AutoNum type="arabicPeriod"/>
            </a:pPr>
            <a:r>
              <a:rPr lang="en-US" sz="2400" b="1" dirty="0" err="1" smtClean="0">
                <a:latin typeface="Calibri"/>
                <a:ea typeface="Calibri"/>
                <a:cs typeface="Calibri"/>
                <a:sym typeface="Calibri"/>
              </a:rPr>
              <a:t>Igualtat</a:t>
            </a:r>
            <a:endParaRPr lang="en-US" sz="2400" b="1" dirty="0" smtClean="0">
              <a:latin typeface="Calibri"/>
              <a:ea typeface="Calibri"/>
              <a:cs typeface="Calibri"/>
              <a:sym typeface="Calibri"/>
            </a:endParaRPr>
          </a:p>
          <a:p>
            <a:pPr marL="393700" marR="0" lvl="0" indent="-381000" algn="l" rtl="0">
              <a:lnSpc>
                <a:spcPct val="100000"/>
              </a:lnSpc>
              <a:spcBef>
                <a:spcPts val="434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AutoNum type="arabicPeriod"/>
            </a:pPr>
            <a:r>
              <a:rPr lang="en-US" sz="2400" b="1" dirty="0" err="1" smtClean="0">
                <a:latin typeface="Calibri"/>
                <a:ea typeface="Calibri"/>
                <a:cs typeface="Calibri"/>
                <a:sym typeface="Calibri"/>
              </a:rPr>
              <a:t>Innovació</a:t>
            </a:r>
            <a:r>
              <a:rPr lang="en-US" sz="2400" b="1" dirty="0" smtClean="0">
                <a:latin typeface="Calibri"/>
                <a:ea typeface="Calibri"/>
                <a:cs typeface="Calibri"/>
                <a:sym typeface="Calibri"/>
              </a:rPr>
              <a:t> Social</a:t>
            </a:r>
          </a:p>
          <a:p>
            <a:pPr marL="393700" marR="0" lvl="0" indent="-381000" algn="l" rtl="0">
              <a:lnSpc>
                <a:spcPct val="100000"/>
              </a:lnSpc>
              <a:spcBef>
                <a:spcPts val="434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AutoNum type="arabicPeriod"/>
            </a:pPr>
            <a:r>
              <a:rPr lang="en-US" sz="2400" b="1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Relacions</a:t>
            </a:r>
            <a:r>
              <a:rPr lang="en-US" sz="2400" b="1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Institucionals</a:t>
            </a:r>
            <a:endParaRPr lang="en-US" sz="2400" b="1" i="0" u="none" strike="noStrike" cap="none" dirty="0" smtClea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93700" marR="0" lvl="0" indent="-381000" algn="l" rtl="0">
              <a:lnSpc>
                <a:spcPct val="100000"/>
              </a:lnSpc>
              <a:spcBef>
                <a:spcPts val="434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AutoNum type="arabicPeriod"/>
            </a:pPr>
            <a:r>
              <a:rPr lang="en-US" sz="2400" b="1" dirty="0" err="1" smtClean="0">
                <a:latin typeface="Calibri"/>
                <a:ea typeface="Calibri"/>
                <a:cs typeface="Calibri"/>
                <a:sym typeface="Calibri"/>
              </a:rPr>
              <a:t>Comunicació</a:t>
            </a:r>
            <a:r>
              <a:rPr lang="en-US" sz="2400" b="1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 smtClean="0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400" b="1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 smtClean="0">
                <a:latin typeface="Calibri"/>
                <a:ea typeface="Calibri"/>
                <a:cs typeface="Calibri"/>
                <a:sym typeface="Calibri"/>
              </a:rPr>
              <a:t>Incidència</a:t>
            </a:r>
            <a:r>
              <a:rPr lang="en-US" sz="2400" b="1" dirty="0" smtClean="0">
                <a:latin typeface="Calibri"/>
                <a:ea typeface="Calibri"/>
                <a:cs typeface="Calibri"/>
                <a:sym typeface="Calibri"/>
              </a:rPr>
              <a:t> Social</a:t>
            </a:r>
          </a:p>
          <a:p>
            <a:pPr marL="393700" marR="0" lvl="0" indent="-381000" algn="l" rtl="0">
              <a:lnSpc>
                <a:spcPct val="100000"/>
              </a:lnSpc>
              <a:spcBef>
                <a:spcPts val="434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AutoNum type="arabicPeriod"/>
            </a:pPr>
            <a:r>
              <a:rPr lang="en-US" sz="2400" b="1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Finançadors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aliances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col·laboradors</a:t>
            </a:r>
            <a:endParaRPr lang="en-US" sz="2400" b="1" i="0" u="none" strike="noStrike" cap="none" dirty="0" smtClea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93700" marR="0" lvl="0" indent="-381000" algn="l" rtl="0">
              <a:lnSpc>
                <a:spcPct val="100000"/>
              </a:lnSpc>
              <a:spcBef>
                <a:spcPts val="434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AutoNum type="arabicPeriod"/>
            </a:pPr>
            <a:r>
              <a:rPr lang="en-US" sz="2400" b="1" dirty="0" smtClean="0">
                <a:latin typeface="Calibri"/>
                <a:ea typeface="Calibri"/>
                <a:cs typeface="Calibri"/>
                <a:sym typeface="Calibri"/>
              </a:rPr>
              <a:t>24 </a:t>
            </a:r>
            <a:r>
              <a:rPr lang="en-US" sz="2400" b="1" dirty="0" err="1" smtClean="0">
                <a:latin typeface="Calibri"/>
                <a:ea typeface="Calibri"/>
                <a:cs typeface="Calibri"/>
                <a:sym typeface="Calibri"/>
              </a:rPr>
              <a:t>Raons</a:t>
            </a:r>
            <a:r>
              <a:rPr lang="en-US" sz="2400" b="1" dirty="0" smtClean="0"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400" b="1" dirty="0" err="1" smtClean="0">
                <a:latin typeface="Calibri"/>
                <a:ea typeface="Calibri"/>
                <a:cs typeface="Calibri"/>
                <a:sym typeface="Calibri"/>
              </a:rPr>
              <a:t>Ser</a:t>
            </a:r>
            <a:r>
              <a:rPr lang="en-US" sz="2400" b="1" dirty="0" smtClean="0">
                <a:latin typeface="Calibri"/>
                <a:ea typeface="Calibri"/>
                <a:cs typeface="Calibri"/>
                <a:sym typeface="Calibri"/>
              </a:rPr>
              <a:t> de la </a:t>
            </a:r>
            <a:r>
              <a:rPr lang="en-US" sz="2400" b="1" dirty="0" err="1" smtClean="0">
                <a:latin typeface="Calibri"/>
                <a:ea typeface="Calibri"/>
                <a:cs typeface="Calibri"/>
                <a:sym typeface="Calibri"/>
              </a:rPr>
              <a:t>Federació</a:t>
            </a:r>
            <a:endParaRPr lang="en-US" sz="2400" b="1" dirty="0" smtClean="0">
              <a:latin typeface="Calibri"/>
              <a:ea typeface="Calibri"/>
              <a:cs typeface="Calibri"/>
              <a:sym typeface="Calibri"/>
            </a:endParaRPr>
          </a:p>
          <a:p>
            <a:pPr marL="393700" marR="0" lvl="0" indent="-381000" algn="l" rtl="0">
              <a:lnSpc>
                <a:spcPct val="100000"/>
              </a:lnSpc>
              <a:spcBef>
                <a:spcPts val="434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AutoNum type="arabicPeriod"/>
            </a:pPr>
            <a:r>
              <a:rPr lang="en-US" sz="2400" b="1" dirty="0" smtClean="0">
                <a:latin typeface="Calibri"/>
                <a:ea typeface="Calibri"/>
                <a:cs typeface="Calibri"/>
                <a:sym typeface="Calibri"/>
              </a:rPr>
              <a:t>La Junta </a:t>
            </a:r>
            <a:r>
              <a:rPr lang="en-US" sz="2400" b="1" dirty="0" err="1" smtClean="0">
                <a:latin typeface="Calibri"/>
                <a:ea typeface="Calibri"/>
                <a:cs typeface="Calibri"/>
                <a:sym typeface="Calibri"/>
              </a:rPr>
              <a:t>Directiva</a:t>
            </a:r>
            <a:r>
              <a:rPr lang="en-US" sz="2400" b="1" dirty="0" smtClean="0">
                <a:latin typeface="Calibri"/>
                <a:ea typeface="Calibri"/>
                <a:cs typeface="Calibri"/>
                <a:sym typeface="Calibri"/>
              </a:rPr>
              <a:t> us </a:t>
            </a:r>
            <a:r>
              <a:rPr lang="en-US" sz="2400" b="1" dirty="0" err="1" smtClean="0">
                <a:latin typeface="Calibri"/>
                <a:ea typeface="Calibri"/>
                <a:cs typeface="Calibri"/>
                <a:sym typeface="Calibri"/>
              </a:rPr>
              <a:t>està</a:t>
            </a:r>
            <a:r>
              <a:rPr lang="en-US" sz="2400" b="1" dirty="0" smtClean="0">
                <a:latin typeface="Calibri"/>
                <a:ea typeface="Calibri"/>
                <a:cs typeface="Calibri"/>
                <a:sym typeface="Calibri"/>
              </a:rPr>
              <a:t> molt </a:t>
            </a:r>
            <a:r>
              <a:rPr lang="en-US" sz="2400" b="1" dirty="0" err="1" smtClean="0">
                <a:latin typeface="Calibri"/>
                <a:ea typeface="Calibri"/>
                <a:cs typeface="Calibri"/>
                <a:sym typeface="Calibri"/>
              </a:rPr>
              <a:t>agraïda</a:t>
            </a: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" name="Google Shape;62;p2"/>
          <p:cNvPicPr preferRelativeResize="0"/>
          <p:nvPr/>
        </p:nvPicPr>
        <p:blipFill rotWithShape="1">
          <a:blip r:embed="rId3">
            <a:alphaModFix/>
          </a:blip>
          <a:srcRect l="12784" r="12146"/>
          <a:stretch/>
        </p:blipFill>
        <p:spPr>
          <a:xfrm>
            <a:off x="9938275" y="24775"/>
            <a:ext cx="2036449" cy="1464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59"/>
          <p:cNvSpPr txBox="1">
            <a:spLocks noGrp="1"/>
          </p:cNvSpPr>
          <p:nvPr>
            <p:ph type="dt" idx="10"/>
          </p:nvPr>
        </p:nvSpPr>
        <p:spPr>
          <a:xfrm>
            <a:off x="916939" y="6465214"/>
            <a:ext cx="764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25/05/2022</a:t>
            </a:r>
            <a:endParaRPr/>
          </a:p>
        </p:txBody>
      </p:sp>
      <p:sp>
        <p:nvSpPr>
          <p:cNvPr id="447" name="Google Shape;447;p59"/>
          <p:cNvSpPr txBox="1">
            <a:spLocks noGrp="1"/>
          </p:cNvSpPr>
          <p:nvPr>
            <p:ph type="ftr" idx="11"/>
          </p:nvPr>
        </p:nvSpPr>
        <p:spPr>
          <a:xfrm>
            <a:off x="5485891" y="6465214"/>
            <a:ext cx="12186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Projectes</a:t>
            </a:r>
            <a:endParaRPr/>
          </a:p>
        </p:txBody>
      </p:sp>
      <p:sp>
        <p:nvSpPr>
          <p:cNvPr id="448" name="Google Shape;448;p59"/>
          <p:cNvSpPr txBox="1">
            <a:spLocks noGrp="1"/>
          </p:cNvSpPr>
          <p:nvPr>
            <p:ph type="sldNum" idx="12"/>
          </p:nvPr>
        </p:nvSpPr>
        <p:spPr>
          <a:xfrm>
            <a:off x="11068811" y="6465214"/>
            <a:ext cx="2319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sp>
        <p:nvSpPr>
          <p:cNvPr id="449" name="Google Shape;449;p59"/>
          <p:cNvSpPr txBox="1"/>
          <p:nvPr/>
        </p:nvSpPr>
        <p:spPr>
          <a:xfrm>
            <a:off x="1080325" y="1632025"/>
            <a:ext cx="10220400" cy="213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0" marR="36195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Com a </a:t>
            </a:r>
            <a:r>
              <a:rPr lang="en-US" sz="2400" dirty="0" err="1" smtClean="0">
                <a:latin typeface="Calibri"/>
                <a:ea typeface="Calibri"/>
                <a:cs typeface="Calibri"/>
                <a:sym typeface="Calibri"/>
              </a:rPr>
              <a:t>membre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 del </a:t>
            </a:r>
            <a:r>
              <a:rPr lang="en-US" sz="2400" dirty="0" err="1" smtClean="0">
                <a:latin typeface="Calibri"/>
                <a:ea typeface="Calibri"/>
                <a:cs typeface="Calibri"/>
                <a:sym typeface="Calibri"/>
              </a:rPr>
              <a:t>Consell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 smtClean="0">
                <a:latin typeface="Calibri"/>
                <a:ea typeface="Calibri"/>
                <a:cs typeface="Calibri"/>
                <a:sym typeface="Calibri"/>
              </a:rPr>
              <a:t>d’Associacions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 de Barcelona – CAB hem </a:t>
            </a:r>
            <a:r>
              <a:rPr lang="en-US" sz="2400" dirty="0" err="1" smtClean="0">
                <a:latin typeface="Calibri"/>
                <a:ea typeface="Calibri"/>
                <a:cs typeface="Calibri"/>
                <a:sym typeface="Calibri"/>
              </a:rPr>
              <a:t>donat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 smtClean="0">
                <a:latin typeface="Calibri"/>
                <a:ea typeface="Calibri"/>
                <a:cs typeface="Calibri"/>
                <a:sym typeface="Calibri"/>
              </a:rPr>
              <a:t>inici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 al</a:t>
            </a:r>
            <a:r>
              <a:rPr lang="en-US" sz="240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i="0" u="none" strike="noStrike" cap="none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“ III </a:t>
            </a:r>
            <a:r>
              <a:rPr lang="en-US" sz="240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Congrés</a:t>
            </a:r>
            <a:r>
              <a:rPr lang="en-US" sz="240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de les </a:t>
            </a:r>
            <a:r>
              <a:rPr lang="en-US" sz="2400" dirty="0" err="1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Associacions</a:t>
            </a:r>
            <a:r>
              <a:rPr lang="en-US" sz="2400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de Barcelona</a:t>
            </a:r>
            <a:r>
              <a:rPr lang="en-US" sz="2400" i="0" u="none" strike="noStrike" cap="none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“.</a:t>
            </a:r>
            <a:r>
              <a:rPr lang="en-US" sz="240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Una</a:t>
            </a:r>
            <a:r>
              <a:rPr lang="en-US" sz="240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edició</a:t>
            </a:r>
            <a:r>
              <a:rPr lang="en-US" sz="240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240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la que </a:t>
            </a:r>
            <a:r>
              <a:rPr lang="en-US" sz="240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</a:t>
            </a:r>
            <a:r>
              <a:rPr lang="en-US" sz="240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posa</a:t>
            </a:r>
            <a:r>
              <a:rPr lang="en-US" sz="240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especial </a:t>
            </a:r>
            <a:r>
              <a:rPr lang="en-US" sz="240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èmfasi</a:t>
            </a:r>
            <a:r>
              <a:rPr lang="en-US" sz="240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240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els</a:t>
            </a:r>
            <a:r>
              <a:rPr lang="en-US" sz="240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Valors</a:t>
            </a:r>
            <a:r>
              <a:rPr lang="en-US" sz="240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 </a:t>
            </a:r>
            <a:r>
              <a:rPr lang="en-US" sz="240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l’ètica</a:t>
            </a:r>
            <a:r>
              <a:rPr lang="en-US" sz="240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per a la </a:t>
            </a:r>
            <a:r>
              <a:rPr lang="en-US" sz="240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transformació</a:t>
            </a:r>
            <a:r>
              <a:rPr lang="en-US" sz="240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social </a:t>
            </a:r>
            <a:r>
              <a:rPr lang="en-US" sz="240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40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240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l’elaboració</a:t>
            </a:r>
            <a:r>
              <a:rPr lang="en-US" sz="240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d’un Codi </a:t>
            </a:r>
            <a:r>
              <a:rPr lang="en-US" sz="240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Ètic</a:t>
            </a:r>
            <a:r>
              <a:rPr lang="en-US" sz="240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Català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400" dirty="0" err="1" smtClean="0">
                <a:latin typeface="Calibri"/>
                <a:ea typeface="Calibri"/>
                <a:cs typeface="Calibri"/>
                <a:sym typeface="Calibri"/>
              </a:rPr>
              <a:t>així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 com </a:t>
            </a:r>
            <a:r>
              <a:rPr lang="en-US" sz="2400" dirty="0" err="1" smtClean="0"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 la </a:t>
            </a:r>
            <a:r>
              <a:rPr lang="en-US" sz="2400" dirty="0" err="1" smtClean="0">
                <a:latin typeface="Calibri"/>
                <a:ea typeface="Calibri"/>
                <a:cs typeface="Calibri"/>
                <a:sym typeface="Calibri"/>
              </a:rPr>
              <a:t>renovació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 de les </a:t>
            </a:r>
            <a:r>
              <a:rPr lang="en-US" sz="2400" dirty="0" err="1" smtClean="0">
                <a:latin typeface="Calibri"/>
                <a:ea typeface="Calibri"/>
                <a:cs typeface="Calibri"/>
                <a:sym typeface="Calibri"/>
              </a:rPr>
              <a:t>entitats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 smtClean="0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 les </a:t>
            </a:r>
            <a:r>
              <a:rPr lang="en-US" sz="2400" dirty="0" err="1" smtClean="0">
                <a:latin typeface="Calibri"/>
                <a:ea typeface="Calibri"/>
                <a:cs typeface="Calibri"/>
                <a:sym typeface="Calibri"/>
              </a:rPr>
              <a:t>noves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 smtClean="0">
                <a:latin typeface="Calibri"/>
                <a:ea typeface="Calibri"/>
                <a:cs typeface="Calibri"/>
                <a:sym typeface="Calibri"/>
              </a:rPr>
              <a:t>maneres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 smtClean="0">
                <a:latin typeface="Calibri"/>
                <a:ea typeface="Calibri"/>
                <a:cs typeface="Calibri"/>
                <a:sym typeface="Calibri"/>
              </a:rPr>
              <a:t>d’associacionisme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 del </a:t>
            </a:r>
            <a:r>
              <a:rPr lang="en-US" sz="2400" dirty="0" err="1" smtClean="0">
                <a:latin typeface="Calibri"/>
                <a:ea typeface="Calibri"/>
                <a:cs typeface="Calibri"/>
                <a:sym typeface="Calibri"/>
              </a:rPr>
              <a:t>jovent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, sense </a:t>
            </a:r>
            <a:r>
              <a:rPr lang="en-US" sz="2400" dirty="0" err="1" smtClean="0">
                <a:latin typeface="Calibri"/>
                <a:ea typeface="Calibri"/>
                <a:cs typeface="Calibri"/>
                <a:sym typeface="Calibri"/>
              </a:rPr>
              <a:t>deixar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400" dirty="0" err="1" smtClean="0">
                <a:latin typeface="Calibri"/>
                <a:ea typeface="Calibri"/>
                <a:cs typeface="Calibri"/>
                <a:sym typeface="Calibri"/>
              </a:rPr>
              <a:t>banda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 smtClean="0">
                <a:latin typeface="Calibri"/>
                <a:ea typeface="Calibri"/>
                <a:cs typeface="Calibri"/>
                <a:sym typeface="Calibri"/>
              </a:rPr>
              <a:t>els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 smtClean="0">
                <a:latin typeface="Calibri"/>
                <a:ea typeface="Calibri"/>
                <a:cs typeface="Calibri"/>
                <a:sym typeface="Calibri"/>
              </a:rPr>
              <a:t>espais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 smtClean="0">
                <a:latin typeface="Calibri"/>
                <a:ea typeface="Calibri"/>
                <a:cs typeface="Calibri"/>
                <a:sym typeface="Calibri"/>
              </a:rPr>
              <a:t>intergeneracionals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. </a:t>
            </a:r>
            <a:endParaRPr sz="24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59"/>
          <p:cNvSpPr/>
          <p:nvPr/>
        </p:nvSpPr>
        <p:spPr>
          <a:xfrm>
            <a:off x="8789625" y="299475"/>
            <a:ext cx="2111400" cy="1122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59"/>
          <p:cNvSpPr txBox="1">
            <a:spLocks noGrp="1"/>
          </p:cNvSpPr>
          <p:nvPr>
            <p:ph type="title"/>
          </p:nvPr>
        </p:nvSpPr>
        <p:spPr>
          <a:xfrm>
            <a:off x="-880533" y="480994"/>
            <a:ext cx="11152377" cy="1219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900" rIns="0" bIns="0" anchor="t" anchorCtr="0">
            <a:spAutoFit/>
          </a:bodyPr>
          <a:lstStyle/>
          <a:p>
            <a:pPr marL="12700" marR="5080" lvl="0" indent="0" algn="ctr" rtl="0">
              <a:lnSpc>
                <a:spcPct val="107954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400" b="1" dirty="0" smtClean="0">
                <a:solidFill>
                  <a:schemeClr val="dk2"/>
                </a:solidFill>
              </a:rPr>
              <a:t>3. </a:t>
            </a:r>
            <a:r>
              <a:rPr lang="en-US" sz="3400" b="1" dirty="0" err="1" smtClean="0">
                <a:solidFill>
                  <a:schemeClr val="dk2"/>
                </a:solidFill>
              </a:rPr>
              <a:t>Projectes</a:t>
            </a:r>
            <a:r>
              <a:rPr lang="en-US" sz="3400" b="1" dirty="0" smtClean="0">
                <a:solidFill>
                  <a:schemeClr val="dk2"/>
                </a:solidFill>
              </a:rPr>
              <a:t>. </a:t>
            </a:r>
            <a:r>
              <a:rPr lang="en-US" sz="3200" b="1" dirty="0" smtClean="0">
                <a:solidFill>
                  <a:schemeClr val="dk2"/>
                </a:solidFill>
              </a:rPr>
              <a:t>III </a:t>
            </a:r>
            <a:r>
              <a:rPr lang="en-US" sz="3200" b="1" dirty="0" err="1">
                <a:solidFill>
                  <a:schemeClr val="dk2"/>
                </a:solidFill>
              </a:rPr>
              <a:t>Congrés</a:t>
            </a:r>
            <a:r>
              <a:rPr lang="en-US" sz="3200" b="1" dirty="0">
                <a:solidFill>
                  <a:schemeClr val="dk2"/>
                </a:solidFill>
              </a:rPr>
              <a:t> </a:t>
            </a:r>
            <a:r>
              <a:rPr lang="en-US" sz="3200" b="1" dirty="0" err="1" smtClean="0">
                <a:solidFill>
                  <a:schemeClr val="dk2"/>
                </a:solidFill>
              </a:rPr>
              <a:t>d’Entitats</a:t>
            </a:r>
            <a:r>
              <a:rPr lang="es-ES" sz="3200" b="1" dirty="0">
                <a:solidFill>
                  <a:schemeClr val="dk2"/>
                </a:solidFill>
              </a:rPr>
              <a:t> </a:t>
            </a:r>
            <a:r>
              <a:rPr lang="es-ES" sz="3200" b="1" dirty="0" smtClean="0">
                <a:solidFill>
                  <a:schemeClr val="dk2"/>
                </a:solidFill>
              </a:rPr>
              <a:t>del </a:t>
            </a:r>
            <a:r>
              <a:rPr lang="es-ES" sz="3200" b="1" dirty="0" err="1" smtClean="0">
                <a:solidFill>
                  <a:schemeClr val="dk2"/>
                </a:solidFill>
              </a:rPr>
              <a:t>Consell</a:t>
            </a:r>
            <a:r>
              <a:rPr lang="es-ES" sz="3200" b="1" dirty="0" smtClean="0">
                <a:solidFill>
                  <a:schemeClr val="dk2"/>
                </a:solidFill>
              </a:rPr>
              <a:t> </a:t>
            </a:r>
            <a:br>
              <a:rPr lang="es-ES" sz="3200" b="1" dirty="0" smtClean="0">
                <a:solidFill>
                  <a:schemeClr val="dk2"/>
                </a:solidFill>
              </a:rPr>
            </a:br>
            <a:r>
              <a:rPr lang="es-ES" sz="3200" b="1" dirty="0" err="1" smtClean="0">
                <a:solidFill>
                  <a:schemeClr val="dk2"/>
                </a:solidFill>
              </a:rPr>
              <a:t>d’Associacions</a:t>
            </a:r>
            <a:r>
              <a:rPr lang="es-ES" sz="3200" b="1" dirty="0" smtClean="0">
                <a:solidFill>
                  <a:schemeClr val="dk2"/>
                </a:solidFill>
              </a:rPr>
              <a:t> de Barcelona</a:t>
            </a:r>
            <a:endParaRPr sz="3200" b="1" dirty="0">
              <a:solidFill>
                <a:schemeClr val="dk2"/>
              </a:solidFill>
            </a:endParaRPr>
          </a:p>
        </p:txBody>
      </p:sp>
      <p:pic>
        <p:nvPicPr>
          <p:cNvPr id="454" name="Google Shape;454;p59"/>
          <p:cNvPicPr preferRelativeResize="0"/>
          <p:nvPr/>
        </p:nvPicPr>
        <p:blipFill rotWithShape="1">
          <a:blip r:embed="rId3">
            <a:alphaModFix/>
          </a:blip>
          <a:srcRect l="12784" r="12146"/>
          <a:stretch/>
        </p:blipFill>
        <p:spPr>
          <a:xfrm>
            <a:off x="9938275" y="24775"/>
            <a:ext cx="2036449" cy="1464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61" y="4303152"/>
            <a:ext cx="3262036" cy="199785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633" y="4431732"/>
            <a:ext cx="3324078" cy="186927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442" y="4052068"/>
            <a:ext cx="4293746" cy="224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37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9"/>
          <p:cNvSpPr txBox="1">
            <a:spLocks noGrp="1"/>
          </p:cNvSpPr>
          <p:nvPr>
            <p:ph type="title"/>
          </p:nvPr>
        </p:nvSpPr>
        <p:spPr>
          <a:xfrm flipV="1">
            <a:off x="916939" y="-507057"/>
            <a:ext cx="76211" cy="561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4800" dirty="0">
              <a:solidFill>
                <a:schemeClr val="bg2"/>
              </a:solidFill>
            </a:endParaRPr>
          </a:p>
        </p:txBody>
      </p:sp>
      <p:sp>
        <p:nvSpPr>
          <p:cNvPr id="242" name="Google Shape;242;p49"/>
          <p:cNvSpPr txBox="1">
            <a:spLocks noGrp="1"/>
          </p:cNvSpPr>
          <p:nvPr>
            <p:ph type="dt" idx="10"/>
          </p:nvPr>
        </p:nvSpPr>
        <p:spPr>
          <a:xfrm>
            <a:off x="916939" y="6465214"/>
            <a:ext cx="764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23/06/2022</a:t>
            </a:r>
            <a:endParaRPr/>
          </a:p>
        </p:txBody>
      </p:sp>
      <p:sp>
        <p:nvSpPr>
          <p:cNvPr id="243" name="Google Shape;243;p49"/>
          <p:cNvSpPr txBox="1">
            <a:spLocks noGrp="1"/>
          </p:cNvSpPr>
          <p:nvPr>
            <p:ph type="ftr" idx="11"/>
          </p:nvPr>
        </p:nvSpPr>
        <p:spPr>
          <a:xfrm>
            <a:off x="5485891" y="6465214"/>
            <a:ext cx="12186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OTA</a:t>
            </a:r>
            <a:endParaRPr/>
          </a:p>
        </p:txBody>
      </p:sp>
      <p:sp>
        <p:nvSpPr>
          <p:cNvPr id="244" name="Google Shape;244;p49"/>
          <p:cNvSpPr txBox="1">
            <a:spLocks noGrp="1"/>
          </p:cNvSpPr>
          <p:nvPr>
            <p:ph type="sldNum" idx="12"/>
          </p:nvPr>
        </p:nvSpPr>
        <p:spPr>
          <a:xfrm>
            <a:off x="11068811" y="6465214"/>
            <a:ext cx="23177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sp>
        <p:nvSpPr>
          <p:cNvPr id="245" name="Google Shape;245;p49"/>
          <p:cNvSpPr txBox="1"/>
          <p:nvPr/>
        </p:nvSpPr>
        <p:spPr>
          <a:xfrm>
            <a:off x="916939" y="1090100"/>
            <a:ext cx="11394911" cy="3777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>
                <a:srgbClr val="000000"/>
              </a:buClr>
              <a:buSzPts val="2750"/>
              <a:buFont typeface="Arial"/>
              <a:buNone/>
            </a:pPr>
            <a:endParaRPr sz="275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872489" lvl="0" indent="457200" algn="l" rtl="0">
              <a:lnSpc>
                <a:spcPct val="1147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Dinamització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del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Grup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Motor </a:t>
            </a:r>
            <a:r>
              <a:rPr lang="en-US" sz="20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d’Impuls</a:t>
            </a:r>
            <a:r>
              <a:rPr lang="en-US" sz="20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Polítiques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d’Accessibilitat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0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l’AMB</a:t>
            </a:r>
            <a:endParaRPr lang="en-US" sz="2000" b="0" i="0" u="none" strike="noStrike" cap="none" dirty="0" smtClea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872489" lvl="0" indent="457200" algn="l" rtl="0">
              <a:lnSpc>
                <a:spcPct val="1147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Finalització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entrega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de les bases del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Pla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d’Accessibilitat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u="sng" dirty="0" err="1" smtClean="0">
                <a:latin typeface="Calibri"/>
                <a:ea typeface="Calibri"/>
                <a:cs typeface="Calibri"/>
                <a:sym typeface="Calibri"/>
              </a:rPr>
              <a:t>Sta.Coloma</a:t>
            </a:r>
            <a:r>
              <a:rPr lang="en-US" sz="2000" u="sng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u="sng" dirty="0" err="1" smtClean="0">
                <a:latin typeface="Calibri"/>
                <a:ea typeface="Calibri"/>
                <a:cs typeface="Calibri"/>
                <a:sym typeface="Calibri"/>
              </a:rPr>
              <a:t>Gramenet</a:t>
            </a:r>
            <a:endParaRPr lang="en-US" sz="2000" u="sng" dirty="0" smtClean="0">
              <a:latin typeface="Calibri"/>
              <a:ea typeface="Calibri"/>
              <a:cs typeface="Calibri"/>
              <a:sym typeface="Calibri"/>
            </a:endParaRPr>
          </a:p>
          <a:p>
            <a:pPr marL="0" marR="872489" lvl="0" indent="457200" algn="l" rtl="0">
              <a:lnSpc>
                <a:spcPct val="1147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Diagnosi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dels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serveis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equipaments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n-US" sz="2000" u="sng" dirty="0" smtClean="0">
                <a:latin typeface="Calibri"/>
                <a:ea typeface="Calibri"/>
                <a:cs typeface="Calibri"/>
                <a:sym typeface="Calibri"/>
              </a:rPr>
              <a:t> Castellar </a:t>
            </a:r>
            <a:r>
              <a:rPr lang="en-US" sz="2000" u="sng" dirty="0" err="1" smtClean="0">
                <a:latin typeface="Calibri"/>
                <a:ea typeface="Calibri"/>
                <a:cs typeface="Calibri"/>
                <a:sym typeface="Calibri"/>
              </a:rPr>
              <a:t>Vallès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916939" lvl="0" indent="457200" algn="l" rtl="0">
              <a:lnSpc>
                <a:spcPct val="114799"/>
              </a:lnSpc>
              <a:spcBef>
                <a:spcPts val="1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Auditoria </a:t>
            </a:r>
            <a:r>
              <a:rPr lang="en-US" sz="2000" b="0" i="0" u="sng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d’edificis</a:t>
            </a:r>
            <a:r>
              <a:rPr lang="en-US" sz="2000" b="0" i="0" u="sng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singulars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els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municipis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l’AMB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457200" algn="l" rtl="0">
              <a:lnSpc>
                <a:spcPct val="100000"/>
              </a:lnSpc>
              <a:spcBef>
                <a:spcPts val="455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Revisió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esmenes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al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Nou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Codi </a:t>
            </a:r>
            <a:r>
              <a:rPr lang="en-US" sz="20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d'Accessibilitat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457200" algn="l" rtl="0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Participació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la XAVI – XARXA ACCESSIBILITAT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VIDA INDEPENDENT</a:t>
            </a:r>
            <a:endParaRPr sz="2000" dirty="0"/>
          </a:p>
          <a:p>
            <a:pPr marL="0" marR="0" lvl="0" indent="457200" algn="l" rtl="0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Atenció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orientació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ciutadania</a:t>
            </a:r>
            <a:r>
              <a:rPr lang="en-US" sz="20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20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accessibilitat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habitatge</a:t>
            </a:r>
            <a:r>
              <a:rPr lang="en-US" sz="20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457200" algn="l" rtl="0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None/>
            </a:pP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Elaboració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de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propostes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per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projectes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licitacions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.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49"/>
          <p:cNvSpPr/>
          <p:nvPr/>
        </p:nvSpPr>
        <p:spPr>
          <a:xfrm>
            <a:off x="8789625" y="299475"/>
            <a:ext cx="2111400" cy="1122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7" name="Google Shape;247;p49"/>
          <p:cNvPicPr preferRelativeResize="0"/>
          <p:nvPr/>
        </p:nvPicPr>
        <p:blipFill rotWithShape="1">
          <a:blip r:embed="rId3">
            <a:alphaModFix/>
          </a:blip>
          <a:srcRect l="34524" t="25610" r="29735" b="26571"/>
          <a:stretch/>
        </p:blipFill>
        <p:spPr>
          <a:xfrm>
            <a:off x="993150" y="4234626"/>
            <a:ext cx="347774" cy="261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49"/>
          <p:cNvPicPr preferRelativeResize="0"/>
          <p:nvPr/>
        </p:nvPicPr>
        <p:blipFill rotWithShape="1">
          <a:blip r:embed="rId3">
            <a:alphaModFix/>
          </a:blip>
          <a:srcRect l="34524" t="25610" r="29735" b="26571"/>
          <a:stretch/>
        </p:blipFill>
        <p:spPr>
          <a:xfrm>
            <a:off x="993150" y="3905938"/>
            <a:ext cx="347774" cy="261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49"/>
          <p:cNvPicPr preferRelativeResize="0"/>
          <p:nvPr/>
        </p:nvPicPr>
        <p:blipFill rotWithShape="1">
          <a:blip r:embed="rId3">
            <a:alphaModFix/>
          </a:blip>
          <a:srcRect l="34524" t="25610" r="29735" b="26571"/>
          <a:stretch/>
        </p:blipFill>
        <p:spPr>
          <a:xfrm>
            <a:off x="993150" y="3540726"/>
            <a:ext cx="347774" cy="261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49"/>
          <p:cNvPicPr preferRelativeResize="0"/>
          <p:nvPr/>
        </p:nvPicPr>
        <p:blipFill rotWithShape="1">
          <a:blip r:embed="rId3">
            <a:alphaModFix/>
          </a:blip>
          <a:srcRect l="34524" t="25610" r="29735" b="26571"/>
          <a:stretch/>
        </p:blipFill>
        <p:spPr>
          <a:xfrm>
            <a:off x="994277" y="3172726"/>
            <a:ext cx="347774" cy="261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49"/>
          <p:cNvPicPr preferRelativeResize="0"/>
          <p:nvPr/>
        </p:nvPicPr>
        <p:blipFill rotWithShape="1">
          <a:blip r:embed="rId3">
            <a:alphaModFix/>
          </a:blip>
          <a:srcRect l="34524" t="25610" r="29735" b="26571"/>
          <a:stretch/>
        </p:blipFill>
        <p:spPr>
          <a:xfrm>
            <a:off x="993150" y="2845608"/>
            <a:ext cx="347774" cy="261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49"/>
          <p:cNvPicPr preferRelativeResize="0"/>
          <p:nvPr/>
        </p:nvPicPr>
        <p:blipFill rotWithShape="1">
          <a:blip r:embed="rId3">
            <a:alphaModFix/>
          </a:blip>
          <a:srcRect l="34524" t="25610" r="29735" b="26571"/>
          <a:stretch/>
        </p:blipFill>
        <p:spPr>
          <a:xfrm>
            <a:off x="993150" y="2475401"/>
            <a:ext cx="347774" cy="261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49"/>
          <p:cNvPicPr preferRelativeResize="0"/>
          <p:nvPr/>
        </p:nvPicPr>
        <p:blipFill rotWithShape="1">
          <a:blip r:embed="rId3">
            <a:alphaModFix/>
          </a:blip>
          <a:srcRect l="34524" t="25610" r="29735" b="26571"/>
          <a:stretch/>
        </p:blipFill>
        <p:spPr>
          <a:xfrm>
            <a:off x="993150" y="2094401"/>
            <a:ext cx="347774" cy="261751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49"/>
          <p:cNvSpPr txBox="1"/>
          <p:nvPr/>
        </p:nvSpPr>
        <p:spPr>
          <a:xfrm>
            <a:off x="916939" y="281665"/>
            <a:ext cx="9691800" cy="1354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 dirty="0" smtClean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sz="3800" b="1" dirty="0" err="1" smtClean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Serveis</a:t>
            </a:r>
            <a:endParaRPr lang="en-US" sz="3800" b="1" dirty="0" smtClean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dirty="0" err="1" smtClean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Oficina</a:t>
            </a:r>
            <a:r>
              <a:rPr lang="en-US" sz="3800" dirty="0" smtClean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800" dirty="0" err="1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Tècnica</a:t>
            </a:r>
            <a:r>
              <a:rPr lang="en-US" sz="3800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800" dirty="0" err="1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d’Accessibilitat</a:t>
            </a:r>
            <a:r>
              <a:rPr lang="en-US" sz="3800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-OTA</a:t>
            </a:r>
            <a:endParaRPr sz="3800" dirty="0">
              <a:solidFill>
                <a:schemeClr val="bg2"/>
              </a:solidFill>
            </a:endParaRPr>
          </a:p>
        </p:txBody>
      </p:sp>
      <p:pic>
        <p:nvPicPr>
          <p:cNvPr id="255" name="Google Shape;255;p49"/>
          <p:cNvPicPr preferRelativeResize="0"/>
          <p:nvPr/>
        </p:nvPicPr>
        <p:blipFill rotWithShape="1">
          <a:blip r:embed="rId4">
            <a:alphaModFix/>
          </a:blip>
          <a:srcRect l="12784" r="12146"/>
          <a:stretch/>
        </p:blipFill>
        <p:spPr>
          <a:xfrm>
            <a:off x="9938275" y="24775"/>
            <a:ext cx="2036449" cy="1464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49"/>
          <p:cNvPicPr preferRelativeResize="0"/>
          <p:nvPr/>
        </p:nvPicPr>
        <p:blipFill rotWithShape="1">
          <a:blip r:embed="rId3">
            <a:alphaModFix/>
          </a:blip>
          <a:srcRect l="34524" t="25610" r="29735" b="26571"/>
          <a:stretch/>
        </p:blipFill>
        <p:spPr>
          <a:xfrm>
            <a:off x="993150" y="4551341"/>
            <a:ext cx="347774" cy="261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5"/>
          <p:cNvSpPr txBox="1">
            <a:spLocks noGrp="1"/>
          </p:cNvSpPr>
          <p:nvPr>
            <p:ph type="title"/>
          </p:nvPr>
        </p:nvSpPr>
        <p:spPr>
          <a:xfrm>
            <a:off x="827128" y="263775"/>
            <a:ext cx="9135900" cy="2350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900" rIns="0" bIns="0" anchor="t" anchorCtr="0">
            <a:spAutoFit/>
          </a:bodyPr>
          <a:lstStyle/>
          <a:p>
            <a:pPr marL="12700" marR="5080" lvl="0" indent="0" algn="l" rtl="0">
              <a:lnSpc>
                <a:spcPct val="107954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200" b="1" dirty="0" smtClean="0">
                <a:solidFill>
                  <a:schemeClr val="dk2"/>
                </a:solidFill>
              </a:rPr>
              <a:t/>
            </a:r>
            <a:br>
              <a:rPr lang="en-US" sz="3200" b="1" dirty="0" smtClean="0">
                <a:solidFill>
                  <a:schemeClr val="dk2"/>
                </a:solidFill>
              </a:rPr>
            </a:br>
            <a:r>
              <a:rPr lang="en-US" sz="4000" b="1" dirty="0" smtClean="0">
                <a:solidFill>
                  <a:schemeClr val="dk2"/>
                </a:solidFill>
              </a:rPr>
              <a:t>3. </a:t>
            </a:r>
            <a:r>
              <a:rPr lang="en-US" sz="4000" b="1" dirty="0" err="1" smtClean="0">
                <a:solidFill>
                  <a:schemeClr val="dk2"/>
                </a:solidFill>
              </a:rPr>
              <a:t>Serveis</a:t>
            </a:r>
            <a:r>
              <a:rPr lang="en-US" sz="3200" b="1" dirty="0" smtClean="0">
                <a:solidFill>
                  <a:schemeClr val="dk2"/>
                </a:solidFill>
              </a:rPr>
              <a:t/>
            </a:r>
            <a:br>
              <a:rPr lang="en-US" sz="3200" b="1" dirty="0" smtClean="0">
                <a:solidFill>
                  <a:schemeClr val="dk2"/>
                </a:solidFill>
              </a:rPr>
            </a:br>
            <a:r>
              <a:rPr lang="en-US" sz="3600" dirty="0" err="1" smtClean="0">
                <a:solidFill>
                  <a:schemeClr val="bg2"/>
                </a:solidFill>
              </a:rPr>
              <a:t>Oficina</a:t>
            </a:r>
            <a:r>
              <a:rPr lang="en-US" sz="3600" dirty="0" smtClean="0">
                <a:solidFill>
                  <a:schemeClr val="bg2"/>
                </a:solidFill>
              </a:rPr>
              <a:t> </a:t>
            </a:r>
            <a:r>
              <a:rPr lang="en-US" sz="3600" dirty="0" err="1" smtClean="0">
                <a:solidFill>
                  <a:schemeClr val="bg2"/>
                </a:solidFill>
              </a:rPr>
              <a:t>Tècnica</a:t>
            </a:r>
            <a:r>
              <a:rPr lang="en-US" sz="3600" dirty="0" smtClean="0">
                <a:solidFill>
                  <a:schemeClr val="bg2"/>
                </a:solidFill>
              </a:rPr>
              <a:t> </a:t>
            </a:r>
            <a:r>
              <a:rPr lang="en-US" sz="3600" dirty="0" err="1" smtClean="0">
                <a:solidFill>
                  <a:schemeClr val="bg2"/>
                </a:solidFill>
              </a:rPr>
              <a:t>d’Accessibilitat</a:t>
            </a:r>
            <a:r>
              <a:rPr lang="en-US" sz="3600" dirty="0" smtClean="0">
                <a:solidFill>
                  <a:schemeClr val="bg2"/>
                </a:solidFill>
              </a:rPr>
              <a:t>-OTA</a:t>
            </a:r>
            <a:endParaRPr sz="3600" dirty="0">
              <a:solidFill>
                <a:schemeClr val="bg2"/>
              </a:solidFill>
            </a:endParaRPr>
          </a:p>
          <a:p>
            <a:pPr marL="12700" marR="5080" lvl="0" indent="0" algn="l" rtl="0">
              <a:lnSpc>
                <a:spcPct val="107954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800" dirty="0">
              <a:solidFill>
                <a:schemeClr val="dk2"/>
              </a:solidFill>
            </a:endParaRPr>
          </a:p>
        </p:txBody>
      </p:sp>
      <p:sp>
        <p:nvSpPr>
          <p:cNvPr id="357" name="Google Shape;357;p55"/>
          <p:cNvSpPr txBox="1">
            <a:spLocks noGrp="1"/>
          </p:cNvSpPr>
          <p:nvPr>
            <p:ph type="dt" idx="10"/>
          </p:nvPr>
        </p:nvSpPr>
        <p:spPr>
          <a:xfrm>
            <a:off x="916939" y="6465214"/>
            <a:ext cx="764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23/05/2022</a:t>
            </a:r>
            <a:endParaRPr/>
          </a:p>
        </p:txBody>
      </p:sp>
      <p:sp>
        <p:nvSpPr>
          <p:cNvPr id="358" name="Google Shape;358;p55"/>
          <p:cNvSpPr txBox="1">
            <a:spLocks noGrp="1"/>
          </p:cNvSpPr>
          <p:nvPr>
            <p:ph type="ftr" idx="11"/>
          </p:nvPr>
        </p:nvSpPr>
        <p:spPr>
          <a:xfrm>
            <a:off x="5485891" y="6465214"/>
            <a:ext cx="12186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Projectes</a:t>
            </a:r>
            <a:endParaRPr/>
          </a:p>
        </p:txBody>
      </p:sp>
      <p:sp>
        <p:nvSpPr>
          <p:cNvPr id="359" name="Google Shape;359;p55"/>
          <p:cNvSpPr txBox="1">
            <a:spLocks noGrp="1"/>
          </p:cNvSpPr>
          <p:nvPr>
            <p:ph type="sldNum" idx="12"/>
          </p:nvPr>
        </p:nvSpPr>
        <p:spPr>
          <a:xfrm>
            <a:off x="11068811" y="6465214"/>
            <a:ext cx="2319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sp>
        <p:nvSpPr>
          <p:cNvPr id="360" name="Google Shape;360;p55"/>
          <p:cNvSpPr txBox="1"/>
          <p:nvPr/>
        </p:nvSpPr>
        <p:spPr>
          <a:xfrm>
            <a:off x="827128" y="2273525"/>
            <a:ext cx="10707734" cy="3551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76200" marR="36195" lvl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en-US" sz="2000" b="1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 2022 </a:t>
            </a:r>
            <a:r>
              <a:rPr lang="en-US" sz="2000" b="1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l’OTA</a:t>
            </a:r>
            <a:r>
              <a:rPr lang="en-US" sz="2000" b="1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ha </a:t>
            </a:r>
            <a:r>
              <a:rPr lang="en-US" sz="2000" b="1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dut</a:t>
            </a:r>
            <a:r>
              <a:rPr lang="en-US" sz="2000" b="1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sz="2000" b="1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terme</a:t>
            </a:r>
            <a:r>
              <a:rPr lang="en-US" sz="2000" b="1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</a:p>
          <a:p>
            <a:pPr marL="76200" marR="36195" lvl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    9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accions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d’assessorament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accessibilitat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distribuïdes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17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casos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76200" marR="36195" lvl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    7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informes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específics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76200" marR="36195" lvl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    Les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consultes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han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estat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principalment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de Barcelona, Santa Coloma G.,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Esparraguera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Sant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Feliu</a:t>
            </a:r>
            <a:endParaRPr lang="en-US" sz="2000" dirty="0" smtClean="0">
              <a:latin typeface="Calibri"/>
              <a:ea typeface="Calibri"/>
              <a:cs typeface="Calibri"/>
              <a:sym typeface="Calibri"/>
            </a:endParaRPr>
          </a:p>
          <a:p>
            <a:pPr marL="76200" marR="36195" lvl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   de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Llobregat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Esplugues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Llobregat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Castellà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del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Vallès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2000" u="sng" dirty="0" err="1" smtClean="0">
                <a:latin typeface="Calibri"/>
                <a:ea typeface="Calibri"/>
                <a:cs typeface="Calibri"/>
                <a:sym typeface="Calibri"/>
              </a:rPr>
              <a:t>Temes</a:t>
            </a:r>
            <a:r>
              <a:rPr lang="en-US" sz="2000" u="sng" dirty="0" smtClean="0"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accessibilitat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als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edificis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76200" marR="36195" lvl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comunitats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propietaris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rampes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accés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portes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poms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de les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portes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ascensors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rampes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…)</a:t>
            </a:r>
          </a:p>
          <a:p>
            <a:pPr marL="76200" marR="36195" lvl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Pla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d’Accessibilitat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de Santa Coloma de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Gramenet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acabat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lliurat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el 2022.</a:t>
            </a:r>
          </a:p>
          <a:p>
            <a:pPr marL="76200" marR="36195" lvl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    Bases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Pla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d’Accessibilitat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Castellar del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Vallès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acabades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lliurades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el 2022.</a:t>
            </a:r>
            <a:r>
              <a:rPr lang="en-US" sz="200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76200" marR="36195" lvl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endParaRPr lang="en-US" sz="2000" dirty="0">
              <a:latin typeface="Calibri"/>
              <a:ea typeface="Calibri"/>
              <a:cs typeface="Calibri"/>
              <a:sym typeface="Calibri"/>
            </a:endParaRPr>
          </a:p>
          <a:p>
            <a:pPr marL="76200" marR="36195" lvl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en-US" sz="2000" b="1" dirty="0" err="1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Amb</a:t>
            </a:r>
            <a:r>
              <a:rPr lang="en-US" sz="2000" b="1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la </a:t>
            </a:r>
            <a:r>
              <a:rPr lang="en-US" sz="2000" b="1" dirty="0" err="1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col·laboració</a:t>
            </a:r>
            <a:r>
              <a:rPr lang="en-US" sz="2000" b="1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de la :  DIPUTACIÓ DE BARCELONA</a:t>
            </a:r>
            <a:endParaRPr sz="2000" b="1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55"/>
          <p:cNvSpPr/>
          <p:nvPr/>
        </p:nvSpPr>
        <p:spPr>
          <a:xfrm>
            <a:off x="8789625" y="299475"/>
            <a:ext cx="2111400" cy="1122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4" name="Google Shape;364;p55"/>
          <p:cNvPicPr preferRelativeResize="0"/>
          <p:nvPr/>
        </p:nvPicPr>
        <p:blipFill rotWithShape="1">
          <a:blip r:embed="rId3">
            <a:alphaModFix/>
          </a:blip>
          <a:srcRect l="12784" r="12146"/>
          <a:stretch/>
        </p:blipFill>
        <p:spPr>
          <a:xfrm>
            <a:off x="9938275" y="24775"/>
            <a:ext cx="2036449" cy="1464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53;p49"/>
          <p:cNvPicPr preferRelativeResize="0"/>
          <p:nvPr/>
        </p:nvPicPr>
        <p:blipFill rotWithShape="1">
          <a:blip r:embed="rId4">
            <a:alphaModFix/>
          </a:blip>
          <a:srcRect l="34524" t="25610" r="29735" b="26571"/>
          <a:stretch/>
        </p:blipFill>
        <p:spPr>
          <a:xfrm>
            <a:off x="827128" y="2684604"/>
            <a:ext cx="291990" cy="236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53;p49"/>
          <p:cNvPicPr preferRelativeResize="0"/>
          <p:nvPr/>
        </p:nvPicPr>
        <p:blipFill rotWithShape="1">
          <a:blip r:embed="rId4">
            <a:alphaModFix/>
          </a:blip>
          <a:srcRect l="34524" t="25610" r="29735" b="26571"/>
          <a:stretch/>
        </p:blipFill>
        <p:spPr>
          <a:xfrm>
            <a:off x="827128" y="3371214"/>
            <a:ext cx="347774" cy="293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53;p49"/>
          <p:cNvPicPr preferRelativeResize="0"/>
          <p:nvPr/>
        </p:nvPicPr>
        <p:blipFill rotWithShape="1">
          <a:blip r:embed="rId4">
            <a:alphaModFix/>
          </a:blip>
          <a:srcRect l="34524" t="25610" r="29735" b="26571"/>
          <a:stretch/>
        </p:blipFill>
        <p:spPr>
          <a:xfrm>
            <a:off x="827128" y="4429188"/>
            <a:ext cx="347774" cy="261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53;p49"/>
          <p:cNvPicPr preferRelativeResize="0"/>
          <p:nvPr/>
        </p:nvPicPr>
        <p:blipFill rotWithShape="1">
          <a:blip r:embed="rId4">
            <a:alphaModFix/>
          </a:blip>
          <a:srcRect l="34524" t="25610" r="29735" b="26571"/>
          <a:stretch/>
        </p:blipFill>
        <p:spPr>
          <a:xfrm>
            <a:off x="827128" y="4808865"/>
            <a:ext cx="347774" cy="261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53;p49"/>
          <p:cNvPicPr preferRelativeResize="0"/>
          <p:nvPr/>
        </p:nvPicPr>
        <p:blipFill rotWithShape="1">
          <a:blip r:embed="rId4">
            <a:alphaModFix/>
          </a:blip>
          <a:srcRect l="34524" t="25610" r="29735" b="26571"/>
          <a:stretch/>
        </p:blipFill>
        <p:spPr>
          <a:xfrm>
            <a:off x="827128" y="3059135"/>
            <a:ext cx="347774" cy="261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50"/>
          <p:cNvSpPr/>
          <p:nvPr/>
        </p:nvSpPr>
        <p:spPr>
          <a:xfrm>
            <a:off x="570175" y="2254275"/>
            <a:ext cx="5218229" cy="2544228"/>
          </a:xfrm>
          <a:custGeom>
            <a:avLst/>
            <a:gdLst/>
            <a:ahLst/>
            <a:cxnLst/>
            <a:rect l="l" t="t" r="r" b="b"/>
            <a:pathLst>
              <a:path w="10515600" h="4563110" extrusionOk="0">
                <a:moveTo>
                  <a:pt x="10515600" y="0"/>
                </a:moveTo>
                <a:lnTo>
                  <a:pt x="0" y="0"/>
                </a:lnTo>
                <a:lnTo>
                  <a:pt x="0" y="4562856"/>
                </a:lnTo>
                <a:lnTo>
                  <a:pt x="10515600" y="4562856"/>
                </a:lnTo>
                <a:lnTo>
                  <a:pt x="1051560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50"/>
          <p:cNvSpPr/>
          <p:nvPr/>
        </p:nvSpPr>
        <p:spPr>
          <a:xfrm>
            <a:off x="8484825" y="375675"/>
            <a:ext cx="2111400" cy="1122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50"/>
          <p:cNvSpPr txBox="1">
            <a:spLocks noGrp="1"/>
          </p:cNvSpPr>
          <p:nvPr>
            <p:ph type="title"/>
          </p:nvPr>
        </p:nvSpPr>
        <p:spPr>
          <a:xfrm>
            <a:off x="575688" y="399532"/>
            <a:ext cx="5706600" cy="1864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1568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000" b="1" dirty="0" smtClean="0">
                <a:solidFill>
                  <a:schemeClr val="dk2"/>
                </a:solidFill>
              </a:rPr>
              <a:t>3. </a:t>
            </a:r>
            <a:r>
              <a:rPr lang="en-US" sz="4000" b="1" dirty="0" err="1" smtClean="0">
                <a:solidFill>
                  <a:schemeClr val="dk2"/>
                </a:solidFill>
              </a:rPr>
              <a:t>Serveis</a:t>
            </a:r>
            <a:r>
              <a:rPr lang="en-US" sz="4000" b="1" dirty="0" smtClean="0">
                <a:solidFill>
                  <a:schemeClr val="dk2"/>
                </a:solidFill>
              </a:rPr>
              <a:t>. </a:t>
            </a:r>
            <a:r>
              <a:rPr lang="en-US" sz="3200" b="1" dirty="0" err="1" smtClean="0">
                <a:solidFill>
                  <a:schemeClr val="dk2"/>
                </a:solidFill>
              </a:rPr>
              <a:t>Grup</a:t>
            </a:r>
            <a:r>
              <a:rPr lang="en-US" sz="3200" b="1" dirty="0" smtClean="0">
                <a:solidFill>
                  <a:schemeClr val="dk2"/>
                </a:solidFill>
              </a:rPr>
              <a:t> Motor</a:t>
            </a:r>
            <a:br>
              <a:rPr lang="en-US" sz="3200" b="1" dirty="0" smtClean="0">
                <a:solidFill>
                  <a:schemeClr val="dk2"/>
                </a:solidFill>
              </a:rPr>
            </a:br>
            <a:r>
              <a:rPr lang="en-US" sz="3200" b="1" dirty="0" err="1" smtClean="0">
                <a:solidFill>
                  <a:schemeClr val="bg2"/>
                </a:solidFill>
              </a:rPr>
              <a:t>Oficina</a:t>
            </a:r>
            <a:r>
              <a:rPr lang="en-US" sz="3200" b="1" dirty="0" smtClean="0">
                <a:solidFill>
                  <a:schemeClr val="bg2"/>
                </a:solidFill>
              </a:rPr>
              <a:t> </a:t>
            </a:r>
            <a:r>
              <a:rPr lang="en-US" sz="3200" b="1" dirty="0" err="1" smtClean="0">
                <a:solidFill>
                  <a:schemeClr val="bg2"/>
                </a:solidFill>
              </a:rPr>
              <a:t>Tècnica</a:t>
            </a:r>
            <a:r>
              <a:rPr lang="en-US" sz="3200" b="1" dirty="0" smtClean="0">
                <a:solidFill>
                  <a:schemeClr val="bg2"/>
                </a:solidFill>
              </a:rPr>
              <a:t> </a:t>
            </a:r>
            <a:r>
              <a:rPr lang="es-ES" sz="3200" b="1" dirty="0" err="1" smtClean="0">
                <a:solidFill>
                  <a:schemeClr val="bg2"/>
                </a:solidFill>
              </a:rPr>
              <a:t>d’Accessibilitat</a:t>
            </a:r>
            <a:endParaRPr sz="3200" b="1" dirty="0">
              <a:solidFill>
                <a:schemeClr val="bg2"/>
              </a:solidFill>
            </a:endParaRPr>
          </a:p>
          <a:p>
            <a:pPr marL="12700" lvl="0" indent="0" algn="l" rtl="0">
              <a:lnSpc>
                <a:spcPct val="1147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3200" b="1" dirty="0">
              <a:solidFill>
                <a:schemeClr val="dk2"/>
              </a:solidFill>
            </a:endParaRPr>
          </a:p>
        </p:txBody>
      </p:sp>
      <p:sp>
        <p:nvSpPr>
          <p:cNvPr id="266" name="Google Shape;266;p50"/>
          <p:cNvSpPr txBox="1"/>
          <p:nvPr/>
        </p:nvSpPr>
        <p:spPr>
          <a:xfrm>
            <a:off x="6434356" y="1498576"/>
            <a:ext cx="5007833" cy="5392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12065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2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Durant el </a:t>
            </a:r>
            <a:r>
              <a:rPr lang="en-US" sz="220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2022 </a:t>
            </a:r>
            <a:r>
              <a:rPr lang="en-US" sz="22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 </a:t>
            </a:r>
            <a:r>
              <a:rPr lang="en-US" sz="2200" b="1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Grup</a:t>
            </a:r>
            <a:r>
              <a:rPr lang="en-US" sz="2200" b="1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Motor per a </a:t>
            </a:r>
            <a:r>
              <a:rPr lang="en-US" sz="2200" b="1" i="0" u="none" strike="noStrike" cap="none" dirty="0" err="1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l’accessibilitat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 ha </a:t>
            </a:r>
            <a:r>
              <a:rPr lang="en-US" sz="2200" dirty="0" err="1" smtClean="0">
                <a:latin typeface="Calibri"/>
                <a:ea typeface="Calibri"/>
                <a:cs typeface="Calibri"/>
                <a:sym typeface="Calibri"/>
              </a:rPr>
              <a:t>dut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sz="2200" dirty="0" err="1" smtClean="0">
                <a:latin typeface="Calibri"/>
                <a:ea typeface="Calibri"/>
                <a:cs typeface="Calibri"/>
                <a:sym typeface="Calibri"/>
              </a:rPr>
              <a:t>terme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 les </a:t>
            </a:r>
            <a:r>
              <a:rPr lang="en-US" sz="2200" dirty="0" err="1" smtClean="0">
                <a:latin typeface="Calibri"/>
                <a:ea typeface="Calibri"/>
                <a:cs typeface="Calibri"/>
                <a:sym typeface="Calibri"/>
              </a:rPr>
              <a:t>següents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err="1" smtClean="0">
                <a:latin typeface="Calibri"/>
                <a:ea typeface="Calibri"/>
                <a:cs typeface="Calibri"/>
                <a:sym typeface="Calibri"/>
              </a:rPr>
              <a:t>accions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:</a:t>
            </a:r>
          </a:p>
          <a:p>
            <a:pPr marL="469900" marR="12065" lvl="0" indent="-45720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AutoNum type="arabicPeriod"/>
            </a:pPr>
            <a:r>
              <a:rPr lang="en-US" sz="220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Jornada</a:t>
            </a:r>
            <a:r>
              <a:rPr lang="en-US" sz="220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Park 4 Dis. 20 </a:t>
            </a:r>
            <a:r>
              <a:rPr lang="en-US" sz="220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Ajuntaments</a:t>
            </a:r>
            <a:r>
              <a:rPr lang="en-US" sz="220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469900" marR="12065" lvl="0" indent="-45720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AutoNum type="arabicPeriod"/>
            </a:pPr>
            <a:r>
              <a:rPr lang="en-US" sz="2200" dirty="0" err="1" smtClean="0">
                <a:latin typeface="Calibri"/>
                <a:ea typeface="Calibri"/>
                <a:cs typeface="Calibri"/>
                <a:sym typeface="Calibri"/>
              </a:rPr>
              <a:t>Seminari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 “</a:t>
            </a:r>
            <a:r>
              <a:rPr lang="en-US" sz="2200" dirty="0" err="1" smtClean="0">
                <a:latin typeface="Calibri"/>
                <a:ea typeface="Calibri"/>
                <a:cs typeface="Calibri"/>
                <a:sym typeface="Calibri"/>
              </a:rPr>
              <a:t>Inserció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err="1" smtClean="0">
                <a:latin typeface="Calibri"/>
                <a:ea typeface="Calibri"/>
                <a:cs typeface="Calibri"/>
                <a:sym typeface="Calibri"/>
              </a:rPr>
              <a:t>Laboral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 des de la </a:t>
            </a:r>
            <a:r>
              <a:rPr lang="en-US" sz="2200" dirty="0" err="1" smtClean="0">
                <a:latin typeface="Calibri"/>
                <a:ea typeface="Calibri"/>
                <a:cs typeface="Calibri"/>
                <a:sym typeface="Calibri"/>
              </a:rPr>
              <a:t>Pràctica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”</a:t>
            </a:r>
          </a:p>
          <a:p>
            <a:pPr marL="469900" marR="12065" lvl="0" indent="-45720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AutoNum type="arabicPeriod"/>
            </a:pPr>
            <a:r>
              <a:rPr lang="en-US" sz="220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Sessió</a:t>
            </a:r>
            <a:r>
              <a:rPr lang="en-US" sz="220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Treball</a:t>
            </a:r>
            <a:r>
              <a:rPr lang="en-US" sz="220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Pla</a:t>
            </a:r>
            <a:r>
              <a:rPr lang="en-US" sz="220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Mobilitat</a:t>
            </a:r>
            <a:r>
              <a:rPr lang="en-US" sz="220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en-US" sz="220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Estratègia</a:t>
            </a:r>
            <a:r>
              <a:rPr lang="en-US" sz="220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BUS </a:t>
            </a:r>
            <a:r>
              <a:rPr lang="en-US" sz="220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metropolità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. P</a:t>
            </a:r>
            <a:r>
              <a:rPr lang="en-US" sz="220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er al COCARMI.</a:t>
            </a:r>
          </a:p>
          <a:p>
            <a:pPr marL="469900" marR="12065" lvl="0" indent="-45720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AutoNum type="arabicPeriod"/>
            </a:pPr>
            <a:r>
              <a:rPr lang="en-US" sz="2200" dirty="0" err="1" smtClean="0">
                <a:latin typeface="Calibri"/>
                <a:ea typeface="Calibri"/>
                <a:cs typeface="Calibri"/>
                <a:sym typeface="Calibri"/>
              </a:rPr>
              <a:t>Plataformització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200" dirty="0" err="1" smtClean="0">
                <a:latin typeface="Calibri"/>
                <a:ea typeface="Calibri"/>
                <a:cs typeface="Calibri"/>
                <a:sym typeface="Calibri"/>
              </a:rPr>
              <a:t>l’Economia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2200" dirty="0" err="1" smtClean="0">
                <a:latin typeface="Calibri"/>
                <a:ea typeface="Calibri"/>
                <a:cs typeface="Calibri"/>
                <a:sym typeface="Calibri"/>
              </a:rPr>
              <a:t>Inserció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err="1" smtClean="0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err="1" smtClean="0">
                <a:latin typeface="Calibri"/>
                <a:ea typeface="Calibri"/>
                <a:cs typeface="Calibri"/>
                <a:sym typeface="Calibri"/>
              </a:rPr>
              <a:t>emprenedoria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err="1" smtClean="0">
                <a:latin typeface="Calibri"/>
                <a:ea typeface="Calibri"/>
                <a:cs typeface="Calibri"/>
                <a:sym typeface="Calibri"/>
              </a:rPr>
              <a:t>persones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 disc.</a:t>
            </a:r>
          </a:p>
          <a:p>
            <a:pPr marL="469900" marR="12065" lvl="0" indent="-45720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AutoNum type="arabicPeriod"/>
            </a:pP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Curs “</a:t>
            </a:r>
            <a:r>
              <a:rPr lang="en-US" sz="2200" dirty="0" err="1" smtClean="0">
                <a:latin typeface="Calibri"/>
                <a:ea typeface="Calibri"/>
                <a:cs typeface="Calibri"/>
                <a:sym typeface="Calibri"/>
              </a:rPr>
              <a:t>Inserció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err="1" smtClean="0">
                <a:latin typeface="Calibri"/>
                <a:ea typeface="Calibri"/>
                <a:cs typeface="Calibri"/>
                <a:sym typeface="Calibri"/>
              </a:rPr>
              <a:t>laboral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 des de la </a:t>
            </a:r>
            <a:r>
              <a:rPr lang="en-US" sz="2200" dirty="0" err="1" smtClean="0">
                <a:latin typeface="Calibri"/>
                <a:ea typeface="Calibri"/>
                <a:cs typeface="Calibri"/>
                <a:sym typeface="Calibri"/>
              </a:rPr>
              <a:t>Pràctica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” 40 </a:t>
            </a:r>
            <a:r>
              <a:rPr lang="en-US" sz="2200" dirty="0" err="1" smtClean="0">
                <a:latin typeface="Calibri"/>
                <a:ea typeface="Calibri"/>
                <a:cs typeface="Calibri"/>
                <a:sym typeface="Calibri"/>
              </a:rPr>
              <a:t>persones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. 15 </a:t>
            </a:r>
            <a:r>
              <a:rPr lang="en-US" sz="2200" dirty="0" err="1" smtClean="0">
                <a:latin typeface="Calibri"/>
                <a:ea typeface="Calibri"/>
                <a:cs typeface="Calibri"/>
                <a:sym typeface="Calibri"/>
              </a:rPr>
              <a:t>Ajuntaments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469900" marR="12065" lvl="0" indent="-45720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AutoNum type="arabicPeriod"/>
            </a:pPr>
            <a:endParaRPr lang="en-US" sz="2000" i="0" u="none" strike="noStrike" cap="none" dirty="0" smtClea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12065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lang="en-US" sz="20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7" name="Google Shape;267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2525" y="2045553"/>
            <a:ext cx="5140104" cy="2492891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50"/>
          <p:cNvSpPr txBox="1">
            <a:spLocks noGrp="1"/>
          </p:cNvSpPr>
          <p:nvPr>
            <p:ph type="dt" idx="10"/>
          </p:nvPr>
        </p:nvSpPr>
        <p:spPr>
          <a:xfrm>
            <a:off x="916939" y="6465214"/>
            <a:ext cx="764539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23/06/2021</a:t>
            </a:r>
            <a:endParaRPr/>
          </a:p>
        </p:txBody>
      </p:sp>
      <p:sp>
        <p:nvSpPr>
          <p:cNvPr id="269" name="Google Shape;269;p50"/>
          <p:cNvSpPr txBox="1">
            <a:spLocks noGrp="1"/>
          </p:cNvSpPr>
          <p:nvPr>
            <p:ph type="ftr" idx="11"/>
          </p:nvPr>
        </p:nvSpPr>
        <p:spPr>
          <a:xfrm>
            <a:off x="5485891" y="6465214"/>
            <a:ext cx="12186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OTA</a:t>
            </a:r>
            <a:endParaRPr/>
          </a:p>
        </p:txBody>
      </p:sp>
      <p:sp>
        <p:nvSpPr>
          <p:cNvPr id="270" name="Google Shape;270;p50"/>
          <p:cNvSpPr txBox="1">
            <a:spLocks noGrp="1"/>
          </p:cNvSpPr>
          <p:nvPr>
            <p:ph type="sldNum" idx="12"/>
          </p:nvPr>
        </p:nvSpPr>
        <p:spPr>
          <a:xfrm>
            <a:off x="11068811" y="6465214"/>
            <a:ext cx="23177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  <p:pic>
        <p:nvPicPr>
          <p:cNvPr id="271" name="Google Shape;271;p50"/>
          <p:cNvPicPr preferRelativeResize="0"/>
          <p:nvPr/>
        </p:nvPicPr>
        <p:blipFill rotWithShape="1">
          <a:blip r:embed="rId4">
            <a:alphaModFix/>
          </a:blip>
          <a:srcRect l="12784" r="12146"/>
          <a:stretch/>
        </p:blipFill>
        <p:spPr>
          <a:xfrm>
            <a:off x="9938275" y="24775"/>
            <a:ext cx="2036449" cy="1464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53"/>
          <p:cNvSpPr/>
          <p:nvPr/>
        </p:nvSpPr>
        <p:spPr>
          <a:xfrm>
            <a:off x="6140740" y="2114026"/>
            <a:ext cx="5645791" cy="3396157"/>
          </a:xfrm>
          <a:custGeom>
            <a:avLst/>
            <a:gdLst/>
            <a:ahLst/>
            <a:cxnLst/>
            <a:rect l="l" t="t" r="r" b="b"/>
            <a:pathLst>
              <a:path w="10515600" h="4563110" extrusionOk="0">
                <a:moveTo>
                  <a:pt x="10515600" y="0"/>
                </a:moveTo>
                <a:lnTo>
                  <a:pt x="0" y="0"/>
                </a:lnTo>
                <a:lnTo>
                  <a:pt x="0" y="4562856"/>
                </a:lnTo>
                <a:lnTo>
                  <a:pt x="10515600" y="4562856"/>
                </a:lnTo>
                <a:lnTo>
                  <a:pt x="1051560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53"/>
          <p:cNvSpPr txBox="1">
            <a:spLocks noGrp="1"/>
          </p:cNvSpPr>
          <p:nvPr>
            <p:ph type="title"/>
          </p:nvPr>
        </p:nvSpPr>
        <p:spPr>
          <a:xfrm>
            <a:off x="569163" y="384080"/>
            <a:ext cx="7970400" cy="1275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000" b="1" dirty="0" smtClean="0">
                <a:solidFill>
                  <a:schemeClr val="dk2"/>
                </a:solidFill>
              </a:rPr>
              <a:t>3. </a:t>
            </a:r>
            <a:r>
              <a:rPr lang="en-US" sz="4000" b="1" dirty="0" err="1" smtClean="0">
                <a:solidFill>
                  <a:schemeClr val="dk2"/>
                </a:solidFill>
              </a:rPr>
              <a:t>Serveis</a:t>
            </a:r>
            <a:r>
              <a:rPr lang="en-US" sz="4000" b="1" dirty="0" smtClean="0">
                <a:solidFill>
                  <a:schemeClr val="dk2"/>
                </a:solidFill>
              </a:rPr>
              <a:t>. </a:t>
            </a:r>
            <a:r>
              <a:rPr lang="en-US" sz="3200" b="1" dirty="0" err="1" smtClean="0">
                <a:solidFill>
                  <a:schemeClr val="dk2"/>
                </a:solidFill>
              </a:rPr>
              <a:t>Grup</a:t>
            </a:r>
            <a:r>
              <a:rPr lang="en-US" sz="3200" b="1" dirty="0" smtClean="0">
                <a:solidFill>
                  <a:schemeClr val="dk2"/>
                </a:solidFill>
              </a:rPr>
              <a:t> </a:t>
            </a:r>
            <a:r>
              <a:rPr lang="en-US" sz="3200" b="1" dirty="0" err="1" smtClean="0">
                <a:solidFill>
                  <a:schemeClr val="dk2"/>
                </a:solidFill>
              </a:rPr>
              <a:t>Obert</a:t>
            </a:r>
            <a:r>
              <a:rPr lang="en-US" sz="3200" b="1" dirty="0" smtClean="0">
                <a:solidFill>
                  <a:schemeClr val="dk2"/>
                </a:solidFill>
              </a:rPr>
              <a:t> </a:t>
            </a:r>
            <a:r>
              <a:rPr lang="en-US" sz="3200" b="1" dirty="0" err="1" smtClean="0">
                <a:solidFill>
                  <a:schemeClr val="dk2"/>
                </a:solidFill>
              </a:rPr>
              <a:t>Accessibilitat</a:t>
            </a:r>
            <a:r>
              <a:rPr lang="en-US" sz="3200" b="1" dirty="0" smtClean="0">
                <a:solidFill>
                  <a:schemeClr val="dk2"/>
                </a:solidFill>
              </a:rPr>
              <a:t> (GOA)</a:t>
            </a:r>
            <a:br>
              <a:rPr lang="en-US" sz="3200" b="1" dirty="0" smtClean="0">
                <a:solidFill>
                  <a:schemeClr val="dk2"/>
                </a:solidFill>
              </a:rPr>
            </a:br>
            <a:r>
              <a:rPr lang="en-US" sz="3200" b="1" dirty="0" smtClean="0">
                <a:solidFill>
                  <a:schemeClr val="dk2"/>
                </a:solidFill>
              </a:rPr>
              <a:t>del </a:t>
            </a:r>
            <a:r>
              <a:rPr lang="en-US" sz="3200" b="1" dirty="0" err="1" smtClean="0">
                <a:solidFill>
                  <a:schemeClr val="dk2"/>
                </a:solidFill>
              </a:rPr>
              <a:t>Col·legi</a:t>
            </a:r>
            <a:r>
              <a:rPr lang="en-US" sz="3200" b="1" dirty="0" smtClean="0">
                <a:solidFill>
                  <a:schemeClr val="dk2"/>
                </a:solidFill>
              </a:rPr>
              <a:t> </a:t>
            </a:r>
            <a:r>
              <a:rPr lang="en-US" sz="3200" b="1" dirty="0" err="1" smtClean="0">
                <a:solidFill>
                  <a:schemeClr val="dk2"/>
                </a:solidFill>
              </a:rPr>
              <a:t>d’Arquitectes</a:t>
            </a:r>
            <a:r>
              <a:rPr lang="en-US" sz="3200" b="1" dirty="0" smtClean="0">
                <a:solidFill>
                  <a:schemeClr val="dk2"/>
                </a:solidFill>
              </a:rPr>
              <a:t> de </a:t>
            </a:r>
            <a:r>
              <a:rPr lang="en-US" sz="3200" b="1" dirty="0" err="1" smtClean="0">
                <a:solidFill>
                  <a:schemeClr val="dk2"/>
                </a:solidFill>
              </a:rPr>
              <a:t>Catalunya</a:t>
            </a:r>
            <a:r>
              <a:rPr lang="en-US" sz="3200" b="1" dirty="0" smtClean="0">
                <a:solidFill>
                  <a:schemeClr val="dk2"/>
                </a:solidFill>
              </a:rPr>
              <a:t> (COAC)</a:t>
            </a:r>
            <a:endParaRPr sz="3200" b="1" dirty="0">
              <a:solidFill>
                <a:schemeClr val="dk2"/>
              </a:solidFill>
            </a:endParaRPr>
          </a:p>
        </p:txBody>
      </p:sp>
      <p:sp>
        <p:nvSpPr>
          <p:cNvPr id="308" name="Google Shape;308;p53"/>
          <p:cNvSpPr txBox="1"/>
          <p:nvPr/>
        </p:nvSpPr>
        <p:spPr>
          <a:xfrm>
            <a:off x="569175" y="1747683"/>
            <a:ext cx="6558300" cy="3515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52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2000" b="1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Tres</a:t>
            </a:r>
            <a:r>
              <a:rPr lang="en-US" sz="2000" b="1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reunions </a:t>
            </a:r>
            <a:r>
              <a:rPr lang="en-US" sz="2000" b="1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GOA el 2022. </a:t>
            </a:r>
            <a:r>
              <a:rPr lang="en-US" sz="2000" b="1" dirty="0" err="1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Temes</a:t>
            </a:r>
            <a:r>
              <a:rPr lang="en-US" sz="2000" b="1" i="0" u="none" strike="noStrike" cap="none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20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457200" algn="l" rtl="0">
              <a:lnSpc>
                <a:spcPct val="100000"/>
              </a:lnSpc>
              <a:spcBef>
                <a:spcPts val="335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Pla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d’Accessibilitat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144145" lvl="0" indent="0" algn="l" rtl="0">
              <a:lnSpc>
                <a:spcPct val="114900"/>
              </a:lnSpc>
              <a:spcBef>
                <a:spcPts val="1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Locals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comercials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buits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Possibilitat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creació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0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d’habitatges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.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457200" algn="l" rtl="0">
              <a:lnSpc>
                <a:spcPct val="100000"/>
              </a:lnSpc>
              <a:spcBef>
                <a:spcPts val="335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Formació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Escola </a:t>
            </a:r>
            <a:r>
              <a:rPr lang="en-US" sz="20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Sert</a:t>
            </a:r>
            <a:r>
              <a:rPr lang="en-US" sz="20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COCEMFE BCN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457200" algn="l" rtl="0">
              <a:lnSpc>
                <a:spcPct val="100000"/>
              </a:lnSpc>
              <a:spcBef>
                <a:spcPts val="345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Mapathon</a:t>
            </a:r>
            <a:r>
              <a:rPr lang="en-US" sz="20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UPC.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45720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Habitatges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no </a:t>
            </a:r>
            <a:r>
              <a:rPr lang="en-US" sz="20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accessibles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.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457200" algn="l" rtl="0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Urbanisme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accessible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457200" algn="l" rtl="0">
              <a:lnSpc>
                <a:spcPct val="100000"/>
              </a:lnSpc>
              <a:spcBef>
                <a:spcPts val="335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Comerços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accessibles</a:t>
            </a:r>
          </a:p>
          <a:p>
            <a:pPr marL="457200" marR="5080" lvl="0" indent="0" algn="l" rtl="0">
              <a:lnSpc>
                <a:spcPct val="114700"/>
              </a:lnSpc>
              <a:spcBef>
                <a:spcPts val="10"/>
              </a:spcBef>
              <a:spcAft>
                <a:spcPts val="0"/>
              </a:spcAft>
              <a:buNone/>
            </a:pP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Canviadors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accessibles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53"/>
          <p:cNvSpPr txBox="1">
            <a:spLocks noGrp="1"/>
          </p:cNvSpPr>
          <p:nvPr>
            <p:ph type="dt" idx="10"/>
          </p:nvPr>
        </p:nvSpPr>
        <p:spPr>
          <a:xfrm>
            <a:off x="916939" y="6465214"/>
            <a:ext cx="764539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23/06/2021</a:t>
            </a:r>
            <a:endParaRPr/>
          </a:p>
        </p:txBody>
      </p:sp>
      <p:sp>
        <p:nvSpPr>
          <p:cNvPr id="311" name="Google Shape;311;p53"/>
          <p:cNvSpPr txBox="1">
            <a:spLocks noGrp="1"/>
          </p:cNvSpPr>
          <p:nvPr>
            <p:ph type="ftr" idx="11"/>
          </p:nvPr>
        </p:nvSpPr>
        <p:spPr>
          <a:xfrm>
            <a:off x="5485891" y="6465214"/>
            <a:ext cx="121856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Nombre de sección</a:t>
            </a:r>
            <a:endParaRPr/>
          </a:p>
        </p:txBody>
      </p:sp>
      <p:sp>
        <p:nvSpPr>
          <p:cNvPr id="312" name="Google Shape;312;p53"/>
          <p:cNvSpPr txBox="1">
            <a:spLocks noGrp="1"/>
          </p:cNvSpPr>
          <p:nvPr>
            <p:ph type="sldNum" idx="12"/>
          </p:nvPr>
        </p:nvSpPr>
        <p:spPr>
          <a:xfrm>
            <a:off x="11068811" y="6465214"/>
            <a:ext cx="23177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  <p:sp>
        <p:nvSpPr>
          <p:cNvPr id="313" name="Google Shape;313;p53"/>
          <p:cNvSpPr/>
          <p:nvPr/>
        </p:nvSpPr>
        <p:spPr>
          <a:xfrm>
            <a:off x="8637225" y="299475"/>
            <a:ext cx="2111400" cy="1122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4" name="Google Shape;314;p53"/>
          <p:cNvPicPr preferRelativeResize="0"/>
          <p:nvPr/>
        </p:nvPicPr>
        <p:blipFill rotWithShape="1">
          <a:blip r:embed="rId3">
            <a:alphaModFix/>
          </a:blip>
          <a:srcRect l="34524" t="25610" r="29735" b="26571"/>
          <a:stretch/>
        </p:blipFill>
        <p:spPr>
          <a:xfrm>
            <a:off x="645375" y="2191025"/>
            <a:ext cx="349877" cy="26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53"/>
          <p:cNvPicPr preferRelativeResize="0"/>
          <p:nvPr/>
        </p:nvPicPr>
        <p:blipFill rotWithShape="1">
          <a:blip r:embed="rId3">
            <a:alphaModFix/>
          </a:blip>
          <a:srcRect l="34524" t="25610" r="29735" b="26571"/>
          <a:stretch/>
        </p:blipFill>
        <p:spPr>
          <a:xfrm>
            <a:off x="645375" y="2538075"/>
            <a:ext cx="349877" cy="26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53"/>
          <p:cNvPicPr preferRelativeResize="0"/>
          <p:nvPr/>
        </p:nvPicPr>
        <p:blipFill rotWithShape="1">
          <a:blip r:embed="rId3">
            <a:alphaModFix/>
          </a:blip>
          <a:srcRect l="34524" t="25610" r="29735" b="26571"/>
          <a:stretch/>
        </p:blipFill>
        <p:spPr>
          <a:xfrm>
            <a:off x="645375" y="3195100"/>
            <a:ext cx="349877" cy="26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53"/>
          <p:cNvPicPr preferRelativeResize="0"/>
          <p:nvPr/>
        </p:nvPicPr>
        <p:blipFill rotWithShape="1">
          <a:blip r:embed="rId3">
            <a:alphaModFix/>
          </a:blip>
          <a:srcRect l="34524" t="25610" r="29735" b="26571"/>
          <a:stretch/>
        </p:blipFill>
        <p:spPr>
          <a:xfrm>
            <a:off x="645375" y="3572100"/>
            <a:ext cx="349877" cy="26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53"/>
          <p:cNvPicPr preferRelativeResize="0"/>
          <p:nvPr/>
        </p:nvPicPr>
        <p:blipFill rotWithShape="1">
          <a:blip r:embed="rId3">
            <a:alphaModFix/>
          </a:blip>
          <a:srcRect l="34524" t="25610" r="29735" b="26571"/>
          <a:stretch/>
        </p:blipFill>
        <p:spPr>
          <a:xfrm>
            <a:off x="645375" y="3949100"/>
            <a:ext cx="349877" cy="26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53"/>
          <p:cNvPicPr preferRelativeResize="0"/>
          <p:nvPr/>
        </p:nvPicPr>
        <p:blipFill rotWithShape="1">
          <a:blip r:embed="rId3">
            <a:alphaModFix/>
          </a:blip>
          <a:srcRect l="34524" t="25610" r="29735" b="26571"/>
          <a:stretch/>
        </p:blipFill>
        <p:spPr>
          <a:xfrm>
            <a:off x="645375" y="4251925"/>
            <a:ext cx="349877" cy="26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53"/>
          <p:cNvPicPr preferRelativeResize="0"/>
          <p:nvPr/>
        </p:nvPicPr>
        <p:blipFill rotWithShape="1">
          <a:blip r:embed="rId3">
            <a:alphaModFix/>
          </a:blip>
          <a:srcRect l="34524" t="25610" r="29735" b="26571"/>
          <a:stretch/>
        </p:blipFill>
        <p:spPr>
          <a:xfrm>
            <a:off x="645375" y="4630950"/>
            <a:ext cx="349877" cy="26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53"/>
          <p:cNvPicPr preferRelativeResize="0"/>
          <p:nvPr/>
        </p:nvPicPr>
        <p:blipFill rotWithShape="1">
          <a:blip r:embed="rId3">
            <a:alphaModFix/>
          </a:blip>
          <a:srcRect l="34524" t="25610" r="29735" b="26571"/>
          <a:stretch/>
        </p:blipFill>
        <p:spPr>
          <a:xfrm>
            <a:off x="645375" y="4942463"/>
            <a:ext cx="349877" cy="26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53"/>
          <p:cNvPicPr preferRelativeResize="0"/>
          <p:nvPr/>
        </p:nvPicPr>
        <p:blipFill rotWithShape="1">
          <a:blip r:embed="rId4">
            <a:alphaModFix/>
          </a:blip>
          <a:srcRect l="12784" r="12146"/>
          <a:stretch/>
        </p:blipFill>
        <p:spPr>
          <a:xfrm>
            <a:off x="9938275" y="24775"/>
            <a:ext cx="2036449" cy="1464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776" y="2354188"/>
            <a:ext cx="5680791" cy="3155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5"/>
          <p:cNvSpPr txBox="1">
            <a:spLocks noGrp="1"/>
          </p:cNvSpPr>
          <p:nvPr>
            <p:ph type="title"/>
          </p:nvPr>
        </p:nvSpPr>
        <p:spPr>
          <a:xfrm>
            <a:off x="827128" y="263775"/>
            <a:ext cx="9111148" cy="2350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900" rIns="0" bIns="0" anchor="t" anchorCtr="0">
            <a:spAutoFit/>
          </a:bodyPr>
          <a:lstStyle/>
          <a:p>
            <a:pPr marL="12700" marR="5080" lvl="0" indent="0" algn="l" rtl="0">
              <a:lnSpc>
                <a:spcPct val="107954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200" b="1" dirty="0" smtClean="0">
                <a:solidFill>
                  <a:schemeClr val="dk2"/>
                </a:solidFill>
              </a:rPr>
              <a:t/>
            </a:r>
            <a:br>
              <a:rPr lang="en-US" sz="3200" b="1" dirty="0" smtClean="0">
                <a:solidFill>
                  <a:schemeClr val="dk2"/>
                </a:solidFill>
              </a:rPr>
            </a:br>
            <a:r>
              <a:rPr lang="en-US" sz="4000" b="1" dirty="0" smtClean="0">
                <a:solidFill>
                  <a:schemeClr val="dk2"/>
                </a:solidFill>
              </a:rPr>
              <a:t>3. </a:t>
            </a:r>
            <a:r>
              <a:rPr lang="en-US" sz="4000" b="1" dirty="0" err="1" smtClean="0">
                <a:solidFill>
                  <a:schemeClr val="dk2"/>
                </a:solidFill>
              </a:rPr>
              <a:t>Serveis</a:t>
            </a:r>
            <a:r>
              <a:rPr lang="en-US" sz="4000" b="1" dirty="0" smtClean="0">
                <a:solidFill>
                  <a:schemeClr val="dk2"/>
                </a:solidFill>
              </a:rPr>
              <a:t>. </a:t>
            </a:r>
            <a:r>
              <a:rPr lang="en-US" sz="3600" b="1" dirty="0" err="1" smtClean="0">
                <a:solidFill>
                  <a:schemeClr val="bg2"/>
                </a:solidFill>
              </a:rPr>
              <a:t>Observatori</a:t>
            </a:r>
            <a:r>
              <a:rPr lang="en-US" sz="3600" b="1" dirty="0" smtClean="0">
                <a:solidFill>
                  <a:schemeClr val="bg2"/>
                </a:solidFill>
              </a:rPr>
              <a:t> de la </a:t>
            </a:r>
            <a:r>
              <a:rPr lang="en-US" sz="3600" b="1" dirty="0" err="1" smtClean="0">
                <a:solidFill>
                  <a:schemeClr val="bg2"/>
                </a:solidFill>
              </a:rPr>
              <a:t>Discapacitat</a:t>
            </a:r>
            <a:r>
              <a:rPr lang="en-US" sz="3600" b="1" dirty="0" smtClean="0">
                <a:solidFill>
                  <a:schemeClr val="bg2"/>
                </a:solidFill>
              </a:rPr>
              <a:t> </a:t>
            </a:r>
            <a:r>
              <a:rPr lang="en-US" sz="3600" b="1" dirty="0" err="1" smtClean="0">
                <a:solidFill>
                  <a:schemeClr val="bg2"/>
                </a:solidFill>
              </a:rPr>
              <a:t>Física</a:t>
            </a:r>
            <a:r>
              <a:rPr lang="en-US" sz="3600" b="1" dirty="0" smtClean="0">
                <a:solidFill>
                  <a:schemeClr val="bg2"/>
                </a:solidFill>
              </a:rPr>
              <a:t>  </a:t>
            </a:r>
            <a:r>
              <a:rPr lang="en-US" sz="3600" b="1" dirty="0" err="1" smtClean="0">
                <a:solidFill>
                  <a:schemeClr val="bg2"/>
                </a:solidFill>
              </a:rPr>
              <a:t>Física</a:t>
            </a:r>
            <a:r>
              <a:rPr lang="en-US" sz="3600" b="1" dirty="0" smtClean="0">
                <a:solidFill>
                  <a:schemeClr val="bg2"/>
                </a:solidFill>
              </a:rPr>
              <a:t>-ODF</a:t>
            </a:r>
            <a:endParaRPr sz="3600" b="1" dirty="0" smtClean="0">
              <a:solidFill>
                <a:schemeClr val="bg2"/>
              </a:solidFill>
            </a:endParaRPr>
          </a:p>
          <a:p>
            <a:pPr marL="12700" marR="5080" lvl="0" indent="0" algn="l" rtl="0">
              <a:lnSpc>
                <a:spcPct val="107954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800" dirty="0">
              <a:solidFill>
                <a:schemeClr val="dk2"/>
              </a:solidFill>
            </a:endParaRPr>
          </a:p>
        </p:txBody>
      </p:sp>
      <p:sp>
        <p:nvSpPr>
          <p:cNvPr id="357" name="Google Shape;357;p55"/>
          <p:cNvSpPr txBox="1">
            <a:spLocks noGrp="1"/>
          </p:cNvSpPr>
          <p:nvPr>
            <p:ph type="dt" idx="10"/>
          </p:nvPr>
        </p:nvSpPr>
        <p:spPr>
          <a:xfrm>
            <a:off x="916939" y="6465214"/>
            <a:ext cx="764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23/05/2022</a:t>
            </a:r>
            <a:endParaRPr/>
          </a:p>
        </p:txBody>
      </p:sp>
      <p:sp>
        <p:nvSpPr>
          <p:cNvPr id="358" name="Google Shape;358;p55"/>
          <p:cNvSpPr txBox="1">
            <a:spLocks noGrp="1"/>
          </p:cNvSpPr>
          <p:nvPr>
            <p:ph type="ftr" idx="11"/>
          </p:nvPr>
        </p:nvSpPr>
        <p:spPr>
          <a:xfrm>
            <a:off x="5485891" y="6465214"/>
            <a:ext cx="12186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Projectes</a:t>
            </a:r>
            <a:endParaRPr/>
          </a:p>
        </p:txBody>
      </p:sp>
      <p:sp>
        <p:nvSpPr>
          <p:cNvPr id="359" name="Google Shape;359;p55"/>
          <p:cNvSpPr txBox="1">
            <a:spLocks noGrp="1"/>
          </p:cNvSpPr>
          <p:nvPr>
            <p:ph type="sldNum" idx="12"/>
          </p:nvPr>
        </p:nvSpPr>
        <p:spPr>
          <a:xfrm>
            <a:off x="11068811" y="6465214"/>
            <a:ext cx="2319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  <p:sp>
        <p:nvSpPr>
          <p:cNvPr id="360" name="Google Shape;360;p55"/>
          <p:cNvSpPr txBox="1"/>
          <p:nvPr/>
        </p:nvSpPr>
        <p:spPr>
          <a:xfrm>
            <a:off x="827128" y="2273525"/>
            <a:ext cx="10707734" cy="4967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76200" marR="36195" algn="just">
              <a:lnSpc>
                <a:spcPct val="114999"/>
              </a:lnSpc>
              <a:buSzPts val="2000"/>
            </a:pPr>
            <a:r>
              <a:rPr lang="es-ES" sz="2000" dirty="0" err="1"/>
              <a:t>L'Observatori</a:t>
            </a:r>
            <a:r>
              <a:rPr lang="es-ES" sz="2000" dirty="0"/>
              <a:t> de la </a:t>
            </a:r>
            <a:r>
              <a:rPr lang="es-ES" sz="2000" dirty="0" err="1"/>
              <a:t>Discapacitat</a:t>
            </a:r>
            <a:r>
              <a:rPr lang="es-ES" sz="2000" dirty="0"/>
              <a:t> Física (ODF) </a:t>
            </a:r>
            <a:r>
              <a:rPr lang="es-ES" sz="2000" dirty="0" err="1"/>
              <a:t>és</a:t>
            </a:r>
            <a:r>
              <a:rPr lang="es-ES" sz="2000" dirty="0"/>
              <a:t> un </a:t>
            </a:r>
            <a:r>
              <a:rPr lang="es-ES" sz="2000" dirty="0" err="1"/>
              <a:t>instrument</a:t>
            </a:r>
            <a:r>
              <a:rPr lang="es-ES" sz="2000" dirty="0"/>
              <a:t> </a:t>
            </a:r>
            <a:r>
              <a:rPr lang="es-ES" sz="2000" dirty="0" err="1"/>
              <a:t>tècnic</a:t>
            </a:r>
            <a:r>
              <a:rPr lang="es-ES" sz="2000" dirty="0"/>
              <a:t> al </a:t>
            </a:r>
            <a:r>
              <a:rPr lang="es-ES" sz="2000" dirty="0" err="1"/>
              <a:t>servei</a:t>
            </a:r>
            <a:r>
              <a:rPr lang="es-ES" sz="2000" dirty="0"/>
              <a:t> de </a:t>
            </a:r>
            <a:r>
              <a:rPr lang="es-ES" sz="2000" dirty="0" smtClean="0"/>
              <a:t>les </a:t>
            </a:r>
            <a:r>
              <a:rPr lang="es-ES" sz="2000" dirty="0" err="1" smtClean="0"/>
              <a:t>entitats</a:t>
            </a:r>
            <a:r>
              <a:rPr lang="es-ES" sz="2000" dirty="0" smtClean="0"/>
              <a:t> i de la </a:t>
            </a:r>
            <a:r>
              <a:rPr lang="es-ES" sz="2000" dirty="0" err="1" smtClean="0"/>
              <a:t>societat</a:t>
            </a:r>
            <a:r>
              <a:rPr lang="es-ES" sz="2000" dirty="0" smtClean="0"/>
              <a:t> en general, </a:t>
            </a:r>
            <a:r>
              <a:rPr lang="es-ES" sz="2000" dirty="0"/>
              <a:t>per a la </a:t>
            </a:r>
            <a:r>
              <a:rPr lang="es-ES" sz="2000" dirty="0" err="1"/>
              <a:t>recopilació</a:t>
            </a:r>
            <a:r>
              <a:rPr lang="es-ES" sz="2000" dirty="0"/>
              <a:t>, </a:t>
            </a:r>
            <a:r>
              <a:rPr lang="es-ES" sz="2000" dirty="0" err="1"/>
              <a:t>sistematització</a:t>
            </a:r>
            <a:r>
              <a:rPr lang="es-ES" sz="2000" dirty="0"/>
              <a:t>, </a:t>
            </a:r>
            <a:r>
              <a:rPr lang="es-ES" sz="2000" dirty="0" err="1"/>
              <a:t>actualització</a:t>
            </a:r>
            <a:r>
              <a:rPr lang="es-ES" sz="2000" dirty="0"/>
              <a:t>, </a:t>
            </a:r>
            <a:r>
              <a:rPr lang="es-ES" sz="2000" dirty="0" err="1"/>
              <a:t>generació</a:t>
            </a:r>
            <a:r>
              <a:rPr lang="es-ES" sz="2000" dirty="0"/>
              <a:t> i </a:t>
            </a:r>
            <a:r>
              <a:rPr lang="es-ES" sz="2000" dirty="0" err="1"/>
              <a:t>difusió</a:t>
            </a:r>
            <a:r>
              <a:rPr lang="es-ES" sz="2000" dirty="0"/>
              <a:t> </a:t>
            </a:r>
            <a:r>
              <a:rPr lang="es-ES" sz="2000" dirty="0" err="1"/>
              <a:t>d'informació</a:t>
            </a:r>
            <a:r>
              <a:rPr lang="es-ES" sz="2000" dirty="0"/>
              <a:t> relacionada </a:t>
            </a:r>
            <a:r>
              <a:rPr lang="es-ES" sz="2000" dirty="0" err="1"/>
              <a:t>amb</a:t>
            </a:r>
            <a:r>
              <a:rPr lang="es-ES" sz="2000" dirty="0"/>
              <a:t> </a:t>
            </a:r>
            <a:r>
              <a:rPr lang="es-ES" sz="2000" dirty="0" err="1"/>
              <a:t>l'àmbit</a:t>
            </a:r>
            <a:r>
              <a:rPr lang="es-ES" sz="2000" dirty="0"/>
              <a:t> de la </a:t>
            </a:r>
            <a:r>
              <a:rPr lang="es-ES" sz="2000" dirty="0" err="1" smtClean="0"/>
              <a:t>discapacitat</a:t>
            </a:r>
            <a:r>
              <a:rPr lang="es-ES" sz="2000" dirty="0" smtClean="0"/>
              <a:t>. </a:t>
            </a:r>
            <a:endParaRPr lang="es-ES" sz="2000" dirty="0"/>
          </a:p>
          <a:p>
            <a:pPr marL="76200" marR="36195" lvl="0" algn="just">
              <a:lnSpc>
                <a:spcPct val="114999"/>
              </a:lnSpc>
              <a:buSzPts val="2000"/>
            </a:pPr>
            <a:endParaRPr lang="es-ES" sz="2000" dirty="0"/>
          </a:p>
          <a:p>
            <a:pPr marL="76200" marR="36195" lvl="0" algn="just">
              <a:lnSpc>
                <a:spcPct val="114999"/>
              </a:lnSpc>
              <a:buSzPts val="2000"/>
            </a:pPr>
            <a:r>
              <a:rPr lang="es-ES" sz="2000" dirty="0" err="1" smtClean="0"/>
              <a:t>Aquesta</a:t>
            </a:r>
            <a:r>
              <a:rPr lang="es-ES" sz="2000" dirty="0" smtClean="0"/>
              <a:t> </a:t>
            </a:r>
            <a:r>
              <a:rPr lang="es-ES" sz="2000" dirty="0" err="1"/>
              <a:t>eina</a:t>
            </a:r>
            <a:r>
              <a:rPr lang="es-ES" sz="2000" dirty="0"/>
              <a:t> aborda totes les </a:t>
            </a:r>
            <a:r>
              <a:rPr lang="es-ES" sz="2000" dirty="0" err="1"/>
              <a:t>qüestions</a:t>
            </a:r>
            <a:r>
              <a:rPr lang="es-ES" sz="2000" dirty="0"/>
              <a:t> que poden </a:t>
            </a:r>
            <a:r>
              <a:rPr lang="es-ES" sz="2000" dirty="0" err="1"/>
              <a:t>tenir</a:t>
            </a:r>
            <a:r>
              <a:rPr lang="es-ES" sz="2000" dirty="0"/>
              <a:t> un impacte </a:t>
            </a:r>
            <a:r>
              <a:rPr lang="es-ES" sz="2000" dirty="0" err="1"/>
              <a:t>directe</a:t>
            </a:r>
            <a:r>
              <a:rPr lang="es-ES" sz="2000" dirty="0"/>
              <a:t> en </a:t>
            </a:r>
            <a:r>
              <a:rPr lang="es-ES" sz="2000" dirty="0" err="1"/>
              <a:t>els</a:t>
            </a:r>
            <a:r>
              <a:rPr lang="es-ES" sz="2000" dirty="0"/>
              <a:t> </a:t>
            </a:r>
            <a:r>
              <a:rPr lang="es-ES" sz="2000" dirty="0" err="1"/>
              <a:t>drets</a:t>
            </a:r>
            <a:r>
              <a:rPr lang="es-ES" sz="2000" dirty="0"/>
              <a:t> i la </a:t>
            </a:r>
            <a:r>
              <a:rPr lang="es-ES" sz="2000" dirty="0" err="1"/>
              <a:t>qualitat</a:t>
            </a:r>
            <a:r>
              <a:rPr lang="es-ES" sz="2000" dirty="0"/>
              <a:t> de vida de les persones </a:t>
            </a:r>
            <a:r>
              <a:rPr lang="es-ES" sz="2000" dirty="0" err="1"/>
              <a:t>amb</a:t>
            </a:r>
            <a:r>
              <a:rPr lang="es-ES" sz="2000" dirty="0"/>
              <a:t> </a:t>
            </a:r>
            <a:r>
              <a:rPr lang="es-ES" sz="2000" dirty="0" err="1"/>
              <a:t>discapacitat</a:t>
            </a:r>
            <a:r>
              <a:rPr lang="es-ES" sz="2000" dirty="0"/>
              <a:t>. </a:t>
            </a:r>
            <a:r>
              <a:rPr lang="es-ES" sz="2000" dirty="0" err="1"/>
              <a:t>Així</a:t>
            </a:r>
            <a:r>
              <a:rPr lang="es-ES" sz="2000" dirty="0"/>
              <a:t>, de manera transversal, especifica les </a:t>
            </a:r>
            <a:r>
              <a:rPr lang="es-ES" sz="2000" dirty="0" err="1"/>
              <a:t>línies</a:t>
            </a:r>
            <a:r>
              <a:rPr lang="es-ES" sz="2000" dirty="0"/>
              <a:t> </a:t>
            </a:r>
            <a:r>
              <a:rPr lang="es-ES" sz="2000" dirty="0" err="1"/>
              <a:t>d'actuació</a:t>
            </a:r>
            <a:r>
              <a:rPr lang="es-ES" sz="2000" dirty="0"/>
              <a:t> que </a:t>
            </a:r>
            <a:r>
              <a:rPr lang="es-ES" sz="2000" dirty="0" err="1"/>
              <a:t>s'han</a:t>
            </a:r>
            <a:r>
              <a:rPr lang="es-ES" sz="2000" dirty="0"/>
              <a:t> de </a:t>
            </a:r>
            <a:r>
              <a:rPr lang="es-ES" sz="2000" dirty="0" err="1"/>
              <a:t>dur</a:t>
            </a:r>
            <a:r>
              <a:rPr lang="es-ES" sz="2000" dirty="0"/>
              <a:t> a </a:t>
            </a:r>
            <a:r>
              <a:rPr lang="es-ES" sz="2000" dirty="0" err="1"/>
              <a:t>terme</a:t>
            </a:r>
            <a:r>
              <a:rPr lang="es-ES" sz="2000" dirty="0"/>
              <a:t> per solucionar </a:t>
            </a:r>
            <a:r>
              <a:rPr lang="es-ES" sz="2000" dirty="0" err="1"/>
              <a:t>els</a:t>
            </a:r>
            <a:r>
              <a:rPr lang="es-ES" sz="2000" dirty="0"/>
              <a:t> </a:t>
            </a:r>
            <a:r>
              <a:rPr lang="es-ES" sz="2000" dirty="0" err="1"/>
              <a:t>problemes</a:t>
            </a:r>
            <a:r>
              <a:rPr lang="es-ES" sz="2000" dirty="0"/>
              <a:t> </a:t>
            </a:r>
            <a:r>
              <a:rPr lang="es-ES" sz="2000" dirty="0" err="1"/>
              <a:t>relatius</a:t>
            </a:r>
            <a:r>
              <a:rPr lang="es-ES" sz="2000" dirty="0"/>
              <a:t> </a:t>
            </a:r>
            <a:r>
              <a:rPr lang="es-ES" sz="2000" dirty="0" smtClean="0"/>
              <a:t>a </a:t>
            </a:r>
            <a:r>
              <a:rPr lang="es-ES" sz="2000" dirty="0" err="1" smtClean="0"/>
              <a:t>l’àmbit</a:t>
            </a:r>
            <a:r>
              <a:rPr lang="es-ES" sz="2000" dirty="0" smtClean="0"/>
              <a:t> </a:t>
            </a:r>
            <a:r>
              <a:rPr lang="es-ES" sz="2000" dirty="0" err="1" smtClean="0"/>
              <a:t>d’actuació</a:t>
            </a:r>
            <a:r>
              <a:rPr lang="es-ES" sz="2000" dirty="0" smtClean="0"/>
              <a:t> de COCEMFE Barcelona i les </a:t>
            </a:r>
            <a:r>
              <a:rPr lang="es-ES" sz="2000" dirty="0" err="1" smtClean="0"/>
              <a:t>seves</a:t>
            </a:r>
            <a:r>
              <a:rPr lang="es-ES" sz="2000" dirty="0" smtClean="0"/>
              <a:t> </a:t>
            </a:r>
            <a:r>
              <a:rPr lang="es-ES" sz="2000" dirty="0" err="1" smtClean="0"/>
              <a:t>entitats</a:t>
            </a:r>
            <a:r>
              <a:rPr lang="es-ES" sz="2000" dirty="0" smtClean="0"/>
              <a:t> per </a:t>
            </a:r>
            <a:r>
              <a:rPr lang="es-ES" sz="2000" dirty="0" err="1"/>
              <a:t>lluitar</a:t>
            </a:r>
            <a:r>
              <a:rPr lang="es-ES" sz="2000" dirty="0"/>
              <a:t> contra les </a:t>
            </a:r>
            <a:r>
              <a:rPr lang="es-ES" sz="2000" dirty="0" err="1"/>
              <a:t>desigualtats</a:t>
            </a:r>
            <a:r>
              <a:rPr lang="es-ES" sz="2000" dirty="0"/>
              <a:t> </a:t>
            </a:r>
            <a:r>
              <a:rPr lang="es-ES" sz="2000" dirty="0" err="1" smtClean="0"/>
              <a:t>socials</a:t>
            </a:r>
            <a:r>
              <a:rPr lang="es-ES" sz="2000" dirty="0" smtClean="0"/>
              <a:t>.</a:t>
            </a:r>
          </a:p>
          <a:p>
            <a:pPr marL="76200" marR="36195" lvl="0">
              <a:lnSpc>
                <a:spcPct val="114999"/>
              </a:lnSpc>
              <a:buSzPts val="2000"/>
            </a:pPr>
            <a:endParaRPr lang="es-ES" sz="2000" dirty="0"/>
          </a:p>
          <a:p>
            <a:pPr marL="76200" marR="36195" lvl="0">
              <a:lnSpc>
                <a:spcPct val="114999"/>
              </a:lnSpc>
              <a:buSzPts val="2000"/>
            </a:pPr>
            <a:endParaRPr lang="es-ES" sz="2000" b="1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6200" marR="36195" lvl="0">
              <a:lnSpc>
                <a:spcPct val="114999"/>
              </a:lnSpc>
              <a:buSzPts val="2000"/>
            </a:pPr>
            <a:endParaRPr lang="es-ES" sz="2000" b="1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6200" marR="36195" lvl="0">
              <a:lnSpc>
                <a:spcPct val="114999"/>
              </a:lnSpc>
              <a:buSzPts val="2000"/>
            </a:pPr>
            <a:endParaRPr lang="es-ES" sz="2000" dirty="0" smtClean="0"/>
          </a:p>
          <a:p>
            <a:pPr marL="76200" marR="36195" lvl="0">
              <a:lnSpc>
                <a:spcPct val="114999"/>
              </a:lnSpc>
              <a:buSzPts val="2000"/>
            </a:pPr>
            <a:endParaRPr sz="2000" b="1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55"/>
          <p:cNvSpPr/>
          <p:nvPr/>
        </p:nvSpPr>
        <p:spPr>
          <a:xfrm>
            <a:off x="8789625" y="299475"/>
            <a:ext cx="2111400" cy="1122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4" name="Google Shape;364;p55"/>
          <p:cNvPicPr preferRelativeResize="0"/>
          <p:nvPr/>
        </p:nvPicPr>
        <p:blipFill rotWithShape="1">
          <a:blip r:embed="rId3">
            <a:alphaModFix/>
          </a:blip>
          <a:srcRect l="12784" r="12146"/>
          <a:stretch/>
        </p:blipFill>
        <p:spPr>
          <a:xfrm>
            <a:off x="9938275" y="24775"/>
            <a:ext cx="2036449" cy="14649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940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5"/>
          <p:cNvSpPr txBox="1">
            <a:spLocks noGrp="1"/>
          </p:cNvSpPr>
          <p:nvPr>
            <p:ph type="title"/>
          </p:nvPr>
        </p:nvSpPr>
        <p:spPr>
          <a:xfrm>
            <a:off x="827128" y="263775"/>
            <a:ext cx="9135900" cy="2350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900" rIns="0" bIns="0" anchor="t" anchorCtr="0">
            <a:spAutoFit/>
          </a:bodyPr>
          <a:lstStyle/>
          <a:p>
            <a:pPr marL="12700" marR="5080" lvl="0" indent="0" algn="l" rtl="0">
              <a:lnSpc>
                <a:spcPct val="107954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200" b="1" dirty="0" smtClean="0">
                <a:solidFill>
                  <a:schemeClr val="dk2"/>
                </a:solidFill>
              </a:rPr>
              <a:t/>
            </a:r>
            <a:br>
              <a:rPr lang="en-US" sz="3200" b="1" dirty="0" smtClean="0">
                <a:solidFill>
                  <a:schemeClr val="dk2"/>
                </a:solidFill>
              </a:rPr>
            </a:br>
            <a:r>
              <a:rPr lang="en-US" sz="4000" b="1" dirty="0" smtClean="0">
                <a:solidFill>
                  <a:schemeClr val="dk2"/>
                </a:solidFill>
              </a:rPr>
              <a:t>3. </a:t>
            </a:r>
            <a:r>
              <a:rPr lang="en-US" sz="4000" b="1" dirty="0" err="1" smtClean="0">
                <a:solidFill>
                  <a:schemeClr val="dk2"/>
                </a:solidFill>
              </a:rPr>
              <a:t>Serveis</a:t>
            </a:r>
            <a:r>
              <a:rPr lang="en-US" sz="4000" b="1" dirty="0" smtClean="0">
                <a:solidFill>
                  <a:schemeClr val="dk2"/>
                </a:solidFill>
              </a:rPr>
              <a:t>. </a:t>
            </a:r>
            <a:r>
              <a:rPr lang="en-US" sz="3600" b="1" dirty="0" err="1" smtClean="0">
                <a:solidFill>
                  <a:schemeClr val="bg2"/>
                </a:solidFill>
              </a:rPr>
              <a:t>Observatori</a:t>
            </a:r>
            <a:r>
              <a:rPr lang="en-US" sz="3600" b="1" dirty="0" smtClean="0">
                <a:solidFill>
                  <a:schemeClr val="bg2"/>
                </a:solidFill>
              </a:rPr>
              <a:t> de la </a:t>
            </a:r>
            <a:r>
              <a:rPr lang="en-US" sz="3600" b="1" dirty="0" err="1" smtClean="0">
                <a:solidFill>
                  <a:schemeClr val="bg2"/>
                </a:solidFill>
              </a:rPr>
              <a:t>Discapacitat</a:t>
            </a:r>
            <a:r>
              <a:rPr lang="es-ES" sz="3600" b="1" dirty="0" smtClean="0">
                <a:solidFill>
                  <a:schemeClr val="bg2"/>
                </a:solidFill>
              </a:rPr>
              <a:t> Física-ODF</a:t>
            </a:r>
            <a:endParaRPr sz="3600" b="1" dirty="0">
              <a:solidFill>
                <a:schemeClr val="bg2"/>
              </a:solidFill>
            </a:endParaRPr>
          </a:p>
          <a:p>
            <a:pPr marL="12700" marR="5080" lvl="0" indent="0" algn="l" rtl="0">
              <a:lnSpc>
                <a:spcPct val="107954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800" dirty="0">
              <a:solidFill>
                <a:schemeClr val="dk2"/>
              </a:solidFill>
            </a:endParaRPr>
          </a:p>
        </p:txBody>
      </p:sp>
      <p:sp>
        <p:nvSpPr>
          <p:cNvPr id="357" name="Google Shape;357;p55"/>
          <p:cNvSpPr txBox="1">
            <a:spLocks noGrp="1"/>
          </p:cNvSpPr>
          <p:nvPr>
            <p:ph type="dt" idx="10"/>
          </p:nvPr>
        </p:nvSpPr>
        <p:spPr>
          <a:xfrm>
            <a:off x="916939" y="6465214"/>
            <a:ext cx="764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23/05/2022</a:t>
            </a:r>
            <a:endParaRPr/>
          </a:p>
        </p:txBody>
      </p:sp>
      <p:sp>
        <p:nvSpPr>
          <p:cNvPr id="358" name="Google Shape;358;p55"/>
          <p:cNvSpPr txBox="1">
            <a:spLocks noGrp="1"/>
          </p:cNvSpPr>
          <p:nvPr>
            <p:ph type="ftr" idx="11"/>
          </p:nvPr>
        </p:nvSpPr>
        <p:spPr>
          <a:xfrm>
            <a:off x="5485891" y="6465214"/>
            <a:ext cx="12186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Projectes</a:t>
            </a:r>
            <a:endParaRPr/>
          </a:p>
        </p:txBody>
      </p:sp>
      <p:sp>
        <p:nvSpPr>
          <p:cNvPr id="359" name="Google Shape;359;p55"/>
          <p:cNvSpPr txBox="1">
            <a:spLocks noGrp="1"/>
          </p:cNvSpPr>
          <p:nvPr>
            <p:ph type="sldNum" idx="12"/>
          </p:nvPr>
        </p:nvSpPr>
        <p:spPr>
          <a:xfrm>
            <a:off x="11068811" y="6465214"/>
            <a:ext cx="2319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  <p:sp>
        <p:nvSpPr>
          <p:cNvPr id="360" name="Google Shape;360;p55"/>
          <p:cNvSpPr txBox="1"/>
          <p:nvPr/>
        </p:nvSpPr>
        <p:spPr>
          <a:xfrm>
            <a:off x="827128" y="2273525"/>
            <a:ext cx="10707734" cy="3551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76200" marR="36195" algn="just">
              <a:lnSpc>
                <a:spcPct val="114999"/>
              </a:lnSpc>
              <a:buSzPts val="2000"/>
            </a:pPr>
            <a:r>
              <a:rPr lang="es-ES" sz="2000" dirty="0" smtClean="0"/>
              <a:t>L’ODF </a:t>
            </a:r>
            <a:r>
              <a:rPr lang="es-ES" sz="2000" dirty="0" err="1" smtClean="0"/>
              <a:t>compta</a:t>
            </a:r>
            <a:r>
              <a:rPr lang="es-ES" sz="2000" dirty="0" smtClean="0"/>
              <a:t> </a:t>
            </a:r>
            <a:r>
              <a:rPr lang="es-ES" sz="2000" dirty="0" err="1"/>
              <a:t>amb</a:t>
            </a:r>
            <a:r>
              <a:rPr lang="es-ES" sz="2000" dirty="0"/>
              <a:t> un portal web per a la </a:t>
            </a:r>
            <a:r>
              <a:rPr lang="es-ES" sz="2000" dirty="0" err="1"/>
              <a:t>divulgació</a:t>
            </a:r>
            <a:r>
              <a:rPr lang="es-ES" sz="2000" dirty="0"/>
              <a:t> social de temes </a:t>
            </a:r>
            <a:r>
              <a:rPr lang="es-ES" sz="2000" dirty="0" err="1"/>
              <a:t>relacionats</a:t>
            </a:r>
            <a:r>
              <a:rPr lang="es-ES" sz="2000" dirty="0"/>
              <a:t> </a:t>
            </a:r>
            <a:r>
              <a:rPr lang="es-ES" sz="2000" dirty="0" err="1"/>
              <a:t>amb</a:t>
            </a:r>
            <a:r>
              <a:rPr lang="es-ES" sz="2000" dirty="0"/>
              <a:t> </a:t>
            </a:r>
            <a:r>
              <a:rPr lang="es-ES" sz="2000" dirty="0" err="1" smtClean="0"/>
              <a:t>l’accessibilitat</a:t>
            </a:r>
            <a:r>
              <a:rPr lang="es-ES" sz="2000" dirty="0" smtClean="0"/>
              <a:t>, </a:t>
            </a:r>
            <a:r>
              <a:rPr lang="es-ES" sz="2000" dirty="0" err="1"/>
              <a:t>així</a:t>
            </a:r>
            <a:r>
              <a:rPr lang="es-ES" sz="2000" dirty="0"/>
              <a:t> </a:t>
            </a:r>
            <a:r>
              <a:rPr lang="es-ES" sz="2000" dirty="0" err="1"/>
              <a:t>com</a:t>
            </a:r>
            <a:r>
              <a:rPr lang="es-ES" sz="2000" dirty="0"/>
              <a:t> </a:t>
            </a:r>
            <a:r>
              <a:rPr lang="es-ES" sz="2000" dirty="0" err="1"/>
              <a:t>d’un</a:t>
            </a:r>
            <a:r>
              <a:rPr lang="es-ES" sz="2000" dirty="0"/>
              <a:t> </a:t>
            </a:r>
            <a:r>
              <a:rPr lang="es-ES" sz="2000" dirty="0" err="1"/>
              <a:t>compte</a:t>
            </a:r>
            <a:r>
              <a:rPr lang="es-ES" sz="2000" dirty="0"/>
              <a:t> </a:t>
            </a:r>
            <a:r>
              <a:rPr lang="es-ES" sz="2000" dirty="0" err="1" smtClean="0"/>
              <a:t>tuiter</a:t>
            </a:r>
            <a:r>
              <a:rPr lang="es-ES" sz="2000" dirty="0" smtClean="0"/>
              <a:t> </a:t>
            </a:r>
            <a:r>
              <a:rPr lang="es-ES" sz="2000" dirty="0"/>
              <a:t>que </a:t>
            </a:r>
            <a:r>
              <a:rPr lang="es-ES" sz="2000" dirty="0" err="1"/>
              <a:t>diàriament</a:t>
            </a:r>
            <a:r>
              <a:rPr lang="es-ES" sz="2000" dirty="0"/>
              <a:t> </a:t>
            </a:r>
            <a:r>
              <a:rPr lang="es-ES" sz="2000" dirty="0" err="1"/>
              <a:t>comparteix</a:t>
            </a:r>
            <a:r>
              <a:rPr lang="es-ES" sz="2000" dirty="0"/>
              <a:t> </a:t>
            </a:r>
            <a:r>
              <a:rPr lang="es-ES" sz="2000" dirty="0" err="1"/>
              <a:t>informació</a:t>
            </a:r>
            <a:r>
              <a:rPr lang="es-ES" sz="2000" dirty="0"/>
              <a:t> </a:t>
            </a:r>
            <a:r>
              <a:rPr lang="es-ES" sz="2000" dirty="0" err="1"/>
              <a:t>actualitzada</a:t>
            </a:r>
            <a:r>
              <a:rPr lang="es-ES" sz="2000" dirty="0"/>
              <a:t> i recursos de </a:t>
            </a:r>
            <a:r>
              <a:rPr lang="es-ES" sz="2000" dirty="0" err="1"/>
              <a:t>referència</a:t>
            </a:r>
            <a:r>
              <a:rPr lang="es-ES" sz="2000" dirty="0"/>
              <a:t> </a:t>
            </a:r>
            <a:r>
              <a:rPr lang="es-ES" sz="2000" dirty="0" err="1"/>
              <a:t>com</a:t>
            </a:r>
            <a:r>
              <a:rPr lang="es-ES" sz="2000" dirty="0"/>
              <a:t> ara informes, </a:t>
            </a:r>
            <a:r>
              <a:rPr lang="es-ES" sz="2000" dirty="0" err="1" smtClean="0"/>
              <a:t>infografies</a:t>
            </a:r>
            <a:r>
              <a:rPr lang="es-ES" sz="2000" dirty="0" smtClean="0"/>
              <a:t>, nova </a:t>
            </a:r>
            <a:r>
              <a:rPr lang="es-ES" sz="2000" dirty="0" err="1"/>
              <a:t>legislació</a:t>
            </a:r>
            <a:r>
              <a:rPr lang="es-ES" sz="2000" dirty="0"/>
              <a:t>, </a:t>
            </a:r>
            <a:r>
              <a:rPr lang="es-ES" sz="2000" dirty="0" err="1"/>
              <a:t>notícies</a:t>
            </a:r>
            <a:r>
              <a:rPr lang="es-ES" sz="2000" dirty="0"/>
              <a:t> i </a:t>
            </a:r>
            <a:r>
              <a:rPr lang="es-ES" sz="2000" dirty="0" err="1"/>
              <a:t>esdeveniments</a:t>
            </a:r>
            <a:r>
              <a:rPr lang="es-ES" sz="2000" dirty="0"/>
              <a:t> de </a:t>
            </a:r>
            <a:r>
              <a:rPr lang="es-ES" sz="2000" dirty="0" err="1"/>
              <a:t>rellevància</a:t>
            </a:r>
            <a:r>
              <a:rPr lang="es-ES" sz="2000" dirty="0"/>
              <a:t>. </a:t>
            </a:r>
          </a:p>
          <a:p>
            <a:pPr marL="76200" marR="36195" lvl="0" algn="just">
              <a:lnSpc>
                <a:spcPct val="114999"/>
              </a:lnSpc>
              <a:buSzPts val="2000"/>
            </a:pPr>
            <a:endParaRPr lang="es-ES" sz="2000" dirty="0"/>
          </a:p>
          <a:p>
            <a:pPr marL="76200" marR="36195" lvl="0" algn="just">
              <a:lnSpc>
                <a:spcPct val="114999"/>
              </a:lnSpc>
              <a:buSzPts val="2000"/>
            </a:pPr>
            <a:r>
              <a:rPr lang="es-ES" sz="2000" dirty="0" smtClean="0"/>
              <a:t>El 2022 </a:t>
            </a:r>
            <a:r>
              <a:rPr lang="es-ES" sz="2000" dirty="0" err="1" smtClean="0"/>
              <a:t>l’ODF</a:t>
            </a:r>
            <a:r>
              <a:rPr lang="es-ES" sz="2000" dirty="0" smtClean="0"/>
              <a:t> ha </a:t>
            </a:r>
            <a:r>
              <a:rPr lang="es-ES" sz="2000" dirty="0" err="1" smtClean="0"/>
              <a:t>editat</a:t>
            </a:r>
            <a:r>
              <a:rPr lang="es-ES" sz="2000" dirty="0" smtClean="0"/>
              <a:t> 3 </a:t>
            </a:r>
            <a:r>
              <a:rPr lang="es-ES" sz="2000" dirty="0" err="1" smtClean="0"/>
              <a:t>infografies</a:t>
            </a:r>
            <a:r>
              <a:rPr lang="es-ES" sz="2000" dirty="0" smtClean="0"/>
              <a:t> sobre la </a:t>
            </a:r>
            <a:r>
              <a:rPr lang="es-ES" sz="2000" b="1" dirty="0" err="1" smtClean="0"/>
              <a:t>Violència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Vers</a:t>
            </a:r>
            <a:r>
              <a:rPr lang="es-ES" sz="2000" b="1" dirty="0" smtClean="0"/>
              <a:t> </a:t>
            </a:r>
            <a:r>
              <a:rPr lang="es-ES" sz="2000" b="1" dirty="0"/>
              <a:t>les Dones </a:t>
            </a:r>
            <a:r>
              <a:rPr lang="es-ES" sz="2000" b="1" dirty="0" err="1"/>
              <a:t>amb</a:t>
            </a:r>
            <a:r>
              <a:rPr lang="es-ES" sz="2000" b="1" dirty="0"/>
              <a:t> </a:t>
            </a:r>
            <a:r>
              <a:rPr lang="es-ES" sz="2000" b="1" dirty="0" err="1" smtClean="0"/>
              <a:t>Discapacitat</a:t>
            </a:r>
            <a:r>
              <a:rPr lang="es-ES" sz="2000" dirty="0" smtClean="0"/>
              <a:t>. Les </a:t>
            </a:r>
            <a:r>
              <a:rPr lang="es-ES" sz="2000" dirty="0" err="1"/>
              <a:t>dades</a:t>
            </a:r>
            <a:r>
              <a:rPr lang="es-ES" sz="2000" dirty="0"/>
              <a:t> </a:t>
            </a:r>
            <a:r>
              <a:rPr lang="es-ES" sz="2000" dirty="0" err="1"/>
              <a:t>recollides</a:t>
            </a:r>
            <a:r>
              <a:rPr lang="es-ES" sz="2000" dirty="0"/>
              <a:t> en </a:t>
            </a:r>
            <a:r>
              <a:rPr lang="es-ES" sz="2000" dirty="0" err="1"/>
              <a:t>aquestes</a:t>
            </a:r>
            <a:r>
              <a:rPr lang="es-ES" sz="2000" dirty="0"/>
              <a:t> </a:t>
            </a:r>
            <a:r>
              <a:rPr lang="es-ES" sz="2000" dirty="0" err="1"/>
              <a:t>infografies</a:t>
            </a:r>
            <a:r>
              <a:rPr lang="es-ES" sz="2000" dirty="0"/>
              <a:t> posen de </a:t>
            </a:r>
            <a:r>
              <a:rPr lang="es-ES" sz="2000" dirty="0" err="1"/>
              <a:t>manifest</a:t>
            </a:r>
            <a:r>
              <a:rPr lang="es-ES" sz="2000" dirty="0"/>
              <a:t> la </a:t>
            </a:r>
            <a:r>
              <a:rPr lang="es-ES" sz="2000" dirty="0" err="1"/>
              <a:t>necessitat</a:t>
            </a:r>
            <a:r>
              <a:rPr lang="es-ES" sz="2000" dirty="0"/>
              <a:t> </a:t>
            </a:r>
            <a:r>
              <a:rPr lang="es-ES" sz="2000" dirty="0" err="1"/>
              <a:t>urgent</a:t>
            </a:r>
            <a:r>
              <a:rPr lang="es-ES" sz="2000" dirty="0"/>
              <a:t> </a:t>
            </a:r>
            <a:r>
              <a:rPr lang="es-ES" sz="2000" dirty="0" err="1"/>
              <a:t>d’incloure</a:t>
            </a:r>
            <a:r>
              <a:rPr lang="es-ES" sz="2000" dirty="0"/>
              <a:t> </a:t>
            </a:r>
            <a:r>
              <a:rPr lang="es-ES" sz="2000" dirty="0" err="1"/>
              <a:t>indicadors</a:t>
            </a:r>
            <a:r>
              <a:rPr lang="es-ES" sz="2000" dirty="0"/>
              <a:t> en </a:t>
            </a:r>
            <a:r>
              <a:rPr lang="es-ES" sz="2000" dirty="0" err="1"/>
              <a:t>tots</a:t>
            </a:r>
            <a:r>
              <a:rPr lang="es-ES" sz="2000" dirty="0"/>
              <a:t> </a:t>
            </a:r>
            <a:r>
              <a:rPr lang="es-ES" sz="2000" dirty="0" err="1"/>
              <a:t>els</a:t>
            </a:r>
            <a:r>
              <a:rPr lang="es-ES" sz="2000" dirty="0"/>
              <a:t> </a:t>
            </a:r>
            <a:r>
              <a:rPr lang="es-ES" sz="2000" dirty="0" err="1"/>
              <a:t>estudis</a:t>
            </a:r>
            <a:r>
              <a:rPr lang="es-ES" sz="2000" dirty="0"/>
              <a:t> i </a:t>
            </a:r>
            <a:r>
              <a:rPr lang="es-ES" sz="2000" dirty="0" err="1"/>
              <a:t>estadístiques</a:t>
            </a:r>
            <a:r>
              <a:rPr lang="es-ES" sz="2000" dirty="0"/>
              <a:t> que es </a:t>
            </a:r>
            <a:r>
              <a:rPr lang="es-ES" sz="2000" dirty="0" err="1"/>
              <a:t>duguin</a:t>
            </a:r>
            <a:r>
              <a:rPr lang="es-ES" sz="2000" dirty="0"/>
              <a:t> a </a:t>
            </a:r>
            <a:r>
              <a:rPr lang="es-ES" sz="2000" dirty="0" err="1"/>
              <a:t>terme</a:t>
            </a:r>
            <a:r>
              <a:rPr lang="es-ES" sz="2000" dirty="0"/>
              <a:t>, per tal de donar a </a:t>
            </a:r>
            <a:r>
              <a:rPr lang="es-ES" sz="2000" dirty="0" err="1"/>
              <a:t>conèixer</a:t>
            </a:r>
            <a:r>
              <a:rPr lang="es-ES" sz="2000" dirty="0"/>
              <a:t> la </a:t>
            </a:r>
            <a:r>
              <a:rPr lang="es-ES" sz="2000" dirty="0" err="1"/>
              <a:t>situació</a:t>
            </a:r>
            <a:r>
              <a:rPr lang="es-ES" sz="2000" dirty="0"/>
              <a:t> real de </a:t>
            </a:r>
            <a:r>
              <a:rPr lang="es-ES" sz="2000" dirty="0" err="1"/>
              <a:t>violència</a:t>
            </a:r>
            <a:r>
              <a:rPr lang="es-ES" sz="2000" dirty="0"/>
              <a:t> que </a:t>
            </a:r>
            <a:r>
              <a:rPr lang="es-ES" sz="2000" dirty="0" err="1"/>
              <a:t>viuen</a:t>
            </a:r>
            <a:r>
              <a:rPr lang="es-ES" sz="2000" dirty="0"/>
              <a:t> les dones i nenes </a:t>
            </a:r>
            <a:r>
              <a:rPr lang="es-ES" sz="2000" dirty="0" err="1"/>
              <a:t>amb</a:t>
            </a:r>
            <a:r>
              <a:rPr lang="es-ES" sz="2000" dirty="0"/>
              <a:t> </a:t>
            </a:r>
            <a:r>
              <a:rPr lang="es-ES" sz="2000" dirty="0" err="1"/>
              <a:t>discapacitat</a:t>
            </a:r>
            <a:r>
              <a:rPr lang="es-ES" sz="2000" dirty="0"/>
              <a:t>, </a:t>
            </a:r>
            <a:r>
              <a:rPr lang="es-ES" sz="2000" dirty="0" err="1"/>
              <a:t>sigui</a:t>
            </a:r>
            <a:r>
              <a:rPr lang="es-ES" sz="2000" dirty="0"/>
              <a:t> </a:t>
            </a:r>
            <a:r>
              <a:rPr lang="es-ES" sz="2000" dirty="0" smtClean="0"/>
              <a:t>del </a:t>
            </a:r>
            <a:r>
              <a:rPr lang="es-ES" sz="2000" dirty="0" err="1" smtClean="0"/>
              <a:t>tipus</a:t>
            </a:r>
            <a:r>
              <a:rPr lang="es-ES" sz="2000" dirty="0" smtClean="0"/>
              <a:t> que </a:t>
            </a:r>
            <a:r>
              <a:rPr lang="es-ES" sz="2000" dirty="0" err="1" smtClean="0"/>
              <a:t>sigui</a:t>
            </a:r>
            <a:r>
              <a:rPr lang="es-ES" sz="2000" dirty="0" smtClean="0"/>
              <a:t>.</a:t>
            </a:r>
            <a:endParaRPr sz="2000" b="1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55"/>
          <p:cNvSpPr/>
          <p:nvPr/>
        </p:nvSpPr>
        <p:spPr>
          <a:xfrm>
            <a:off x="8789625" y="299475"/>
            <a:ext cx="2111400" cy="1122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4" name="Google Shape;364;p55"/>
          <p:cNvPicPr preferRelativeResize="0"/>
          <p:nvPr/>
        </p:nvPicPr>
        <p:blipFill rotWithShape="1">
          <a:blip r:embed="rId3">
            <a:alphaModFix/>
          </a:blip>
          <a:srcRect l="12784" r="12146"/>
          <a:stretch/>
        </p:blipFill>
        <p:spPr>
          <a:xfrm>
            <a:off x="9938275" y="24775"/>
            <a:ext cx="2036449" cy="14649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150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5"/>
          <p:cNvSpPr txBox="1">
            <a:spLocks noGrp="1"/>
          </p:cNvSpPr>
          <p:nvPr>
            <p:ph type="title"/>
          </p:nvPr>
        </p:nvSpPr>
        <p:spPr>
          <a:xfrm>
            <a:off x="827128" y="263775"/>
            <a:ext cx="9135900" cy="2416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900" rIns="0" bIns="0" anchor="t" anchorCtr="0">
            <a:spAutoFit/>
          </a:bodyPr>
          <a:lstStyle/>
          <a:p>
            <a:pPr marL="12700" marR="5080" lvl="0" indent="0" algn="l" rtl="0">
              <a:lnSpc>
                <a:spcPct val="107954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600" dirty="0" smtClean="0">
                <a:solidFill>
                  <a:schemeClr val="dk2"/>
                </a:solidFill>
              </a:rPr>
              <a:t/>
            </a:r>
            <a:br>
              <a:rPr lang="en-US" sz="3600" dirty="0" smtClean="0">
                <a:solidFill>
                  <a:schemeClr val="dk2"/>
                </a:solidFill>
              </a:rPr>
            </a:br>
            <a:r>
              <a:rPr lang="en-US" sz="4000" b="1" dirty="0" smtClean="0">
                <a:solidFill>
                  <a:schemeClr val="dk2"/>
                </a:solidFill>
              </a:rPr>
              <a:t>3. </a:t>
            </a:r>
            <a:r>
              <a:rPr lang="en-US" sz="4000" b="1" dirty="0" err="1" smtClean="0">
                <a:solidFill>
                  <a:schemeClr val="dk2"/>
                </a:solidFill>
              </a:rPr>
              <a:t>Serveis</a:t>
            </a:r>
            <a:r>
              <a:rPr lang="en-US" sz="4000" b="1" dirty="0" smtClean="0">
                <a:solidFill>
                  <a:schemeClr val="dk2"/>
                </a:solidFill>
              </a:rPr>
              <a:t>. </a:t>
            </a:r>
            <a:r>
              <a:rPr lang="en-US" sz="3600" b="1" dirty="0" err="1" smtClean="0">
                <a:solidFill>
                  <a:schemeClr val="bg2"/>
                </a:solidFill>
              </a:rPr>
              <a:t>Observatori</a:t>
            </a:r>
            <a:r>
              <a:rPr lang="en-US" sz="3600" b="1" dirty="0" smtClean="0">
                <a:solidFill>
                  <a:schemeClr val="bg2"/>
                </a:solidFill>
              </a:rPr>
              <a:t> de la </a:t>
            </a:r>
            <a:r>
              <a:rPr lang="en-US" sz="3600" b="1" dirty="0" err="1" smtClean="0">
                <a:solidFill>
                  <a:schemeClr val="bg2"/>
                </a:solidFill>
              </a:rPr>
              <a:t>Discapacitat</a:t>
            </a:r>
            <a:r>
              <a:rPr lang="es-ES" sz="3600" b="1" dirty="0" smtClean="0">
                <a:solidFill>
                  <a:schemeClr val="bg2"/>
                </a:solidFill>
              </a:rPr>
              <a:t> Física-ODF. </a:t>
            </a:r>
            <a:r>
              <a:rPr lang="es-ES" sz="3600" b="1" dirty="0" err="1" smtClean="0">
                <a:solidFill>
                  <a:schemeClr val="bg2"/>
                </a:solidFill>
              </a:rPr>
              <a:t>Infografies</a:t>
            </a:r>
            <a:endParaRPr sz="3600" b="1" dirty="0">
              <a:solidFill>
                <a:schemeClr val="bg2"/>
              </a:solidFill>
            </a:endParaRPr>
          </a:p>
          <a:p>
            <a:pPr marL="12700" marR="5080" lvl="0" indent="0" algn="l" rtl="0">
              <a:lnSpc>
                <a:spcPct val="107954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800" dirty="0">
              <a:solidFill>
                <a:schemeClr val="dk2"/>
              </a:solidFill>
            </a:endParaRPr>
          </a:p>
        </p:txBody>
      </p:sp>
      <p:sp>
        <p:nvSpPr>
          <p:cNvPr id="357" name="Google Shape;357;p55"/>
          <p:cNvSpPr txBox="1">
            <a:spLocks noGrp="1"/>
          </p:cNvSpPr>
          <p:nvPr>
            <p:ph type="dt" idx="10"/>
          </p:nvPr>
        </p:nvSpPr>
        <p:spPr>
          <a:xfrm>
            <a:off x="916939" y="6465214"/>
            <a:ext cx="764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23/05/2022</a:t>
            </a:r>
            <a:endParaRPr/>
          </a:p>
        </p:txBody>
      </p:sp>
      <p:sp>
        <p:nvSpPr>
          <p:cNvPr id="358" name="Google Shape;358;p55"/>
          <p:cNvSpPr txBox="1">
            <a:spLocks noGrp="1"/>
          </p:cNvSpPr>
          <p:nvPr>
            <p:ph type="ftr" idx="11"/>
          </p:nvPr>
        </p:nvSpPr>
        <p:spPr>
          <a:xfrm>
            <a:off x="5485891" y="6465214"/>
            <a:ext cx="12186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Projectes</a:t>
            </a:r>
            <a:endParaRPr/>
          </a:p>
        </p:txBody>
      </p:sp>
      <p:sp>
        <p:nvSpPr>
          <p:cNvPr id="359" name="Google Shape;359;p55"/>
          <p:cNvSpPr txBox="1">
            <a:spLocks noGrp="1"/>
          </p:cNvSpPr>
          <p:nvPr>
            <p:ph type="sldNum" idx="12"/>
          </p:nvPr>
        </p:nvSpPr>
        <p:spPr>
          <a:xfrm>
            <a:off x="11068811" y="6465214"/>
            <a:ext cx="2319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  <p:sp>
        <p:nvSpPr>
          <p:cNvPr id="361" name="Google Shape;361;p55"/>
          <p:cNvSpPr/>
          <p:nvPr/>
        </p:nvSpPr>
        <p:spPr>
          <a:xfrm>
            <a:off x="8789625" y="299475"/>
            <a:ext cx="2111400" cy="1122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4" name="Google Shape;364;p55"/>
          <p:cNvPicPr preferRelativeResize="0"/>
          <p:nvPr/>
        </p:nvPicPr>
        <p:blipFill rotWithShape="1">
          <a:blip r:embed="rId3">
            <a:alphaModFix/>
          </a:blip>
          <a:srcRect l="12784" r="12146"/>
          <a:stretch/>
        </p:blipFill>
        <p:spPr>
          <a:xfrm>
            <a:off x="9938275" y="24775"/>
            <a:ext cx="2036449" cy="1464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13" y="2063690"/>
            <a:ext cx="2917897" cy="409168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409" y="2063691"/>
            <a:ext cx="2950963" cy="413805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899" y="2063691"/>
            <a:ext cx="2957245" cy="414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87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12e70d67672_0_60"/>
          <p:cNvSpPr/>
          <p:nvPr/>
        </p:nvSpPr>
        <p:spPr>
          <a:xfrm>
            <a:off x="696285" y="2626233"/>
            <a:ext cx="4093829" cy="3194177"/>
          </a:xfrm>
          <a:custGeom>
            <a:avLst/>
            <a:gdLst/>
            <a:ahLst/>
            <a:cxnLst/>
            <a:rect l="l" t="t" r="r" b="b"/>
            <a:pathLst>
              <a:path w="10515600" h="4563110" extrusionOk="0">
                <a:moveTo>
                  <a:pt x="10515600" y="0"/>
                </a:moveTo>
                <a:lnTo>
                  <a:pt x="0" y="0"/>
                </a:lnTo>
                <a:lnTo>
                  <a:pt x="0" y="4562856"/>
                </a:lnTo>
                <a:lnTo>
                  <a:pt x="10515600" y="4562856"/>
                </a:lnTo>
                <a:lnTo>
                  <a:pt x="1051560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g12e70d67672_0_60"/>
          <p:cNvSpPr txBox="1">
            <a:spLocks noGrp="1"/>
          </p:cNvSpPr>
          <p:nvPr>
            <p:ph type="title"/>
          </p:nvPr>
        </p:nvSpPr>
        <p:spPr>
          <a:xfrm>
            <a:off x="696285" y="383575"/>
            <a:ext cx="8330467" cy="1269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900" rIns="0" bIns="0" anchor="t" anchorCtr="0">
            <a:spAutoFit/>
          </a:bodyPr>
          <a:lstStyle/>
          <a:p>
            <a:pPr marL="12700" marR="5080" lvl="0" indent="0" algn="l" rtl="0">
              <a:lnSpc>
                <a:spcPct val="107954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000" b="1" dirty="0" smtClean="0">
                <a:solidFill>
                  <a:schemeClr val="dk2"/>
                </a:solidFill>
              </a:rPr>
              <a:t>3. </a:t>
            </a:r>
            <a:r>
              <a:rPr lang="en-US" sz="4000" b="1" dirty="0" err="1" smtClean="0">
                <a:solidFill>
                  <a:schemeClr val="dk2"/>
                </a:solidFill>
              </a:rPr>
              <a:t>Serveis</a:t>
            </a:r>
            <a:r>
              <a:rPr lang="en-US" sz="3100" b="1" dirty="0" smtClean="0">
                <a:solidFill>
                  <a:schemeClr val="dk2"/>
                </a:solidFill>
              </a:rPr>
              <a:t>. CONVENI </a:t>
            </a:r>
            <a:r>
              <a:rPr lang="en-US" sz="3100" b="1" dirty="0" err="1" smtClean="0">
                <a:solidFill>
                  <a:schemeClr val="dk2"/>
                </a:solidFill>
              </a:rPr>
              <a:t>Accessibilitat</a:t>
            </a:r>
            <a:r>
              <a:rPr lang="en-US" sz="3100" b="1" dirty="0" smtClean="0">
                <a:solidFill>
                  <a:schemeClr val="dk2"/>
                </a:solidFill>
              </a:rPr>
              <a:t> </a:t>
            </a:r>
            <a:r>
              <a:rPr lang="en-US" sz="3100" b="1" dirty="0">
                <a:solidFill>
                  <a:schemeClr val="dk2"/>
                </a:solidFill>
              </a:rPr>
              <a:t>COCEMFE </a:t>
            </a:r>
            <a:r>
              <a:rPr lang="en-US" sz="3100" b="1" dirty="0" smtClean="0">
                <a:solidFill>
                  <a:schemeClr val="dk2"/>
                </a:solidFill>
              </a:rPr>
              <a:t>Barcelona-AMB</a:t>
            </a:r>
            <a:endParaRPr sz="3100" b="1" dirty="0">
              <a:solidFill>
                <a:schemeClr val="dk2"/>
              </a:solidFill>
            </a:endParaRPr>
          </a:p>
        </p:txBody>
      </p:sp>
      <p:sp>
        <p:nvSpPr>
          <p:cNvPr id="330" name="Google Shape;330;g12e70d67672_0_60"/>
          <p:cNvSpPr txBox="1">
            <a:spLocks noGrp="1"/>
          </p:cNvSpPr>
          <p:nvPr>
            <p:ph type="dt" idx="10"/>
          </p:nvPr>
        </p:nvSpPr>
        <p:spPr>
          <a:xfrm>
            <a:off x="916939" y="6465214"/>
            <a:ext cx="764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23/05/2022</a:t>
            </a:r>
            <a:endParaRPr/>
          </a:p>
        </p:txBody>
      </p:sp>
      <p:sp>
        <p:nvSpPr>
          <p:cNvPr id="331" name="Google Shape;331;g12e70d67672_0_60"/>
          <p:cNvSpPr txBox="1">
            <a:spLocks noGrp="1"/>
          </p:cNvSpPr>
          <p:nvPr>
            <p:ph type="ftr" idx="11"/>
          </p:nvPr>
        </p:nvSpPr>
        <p:spPr>
          <a:xfrm>
            <a:off x="5485891" y="6465214"/>
            <a:ext cx="12186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Projectes</a:t>
            </a:r>
            <a:endParaRPr/>
          </a:p>
        </p:txBody>
      </p:sp>
      <p:sp>
        <p:nvSpPr>
          <p:cNvPr id="332" name="Google Shape;332;g12e70d67672_0_60"/>
          <p:cNvSpPr txBox="1">
            <a:spLocks noGrp="1"/>
          </p:cNvSpPr>
          <p:nvPr>
            <p:ph type="sldNum" idx="12"/>
          </p:nvPr>
        </p:nvSpPr>
        <p:spPr>
          <a:xfrm>
            <a:off x="11068811" y="6465214"/>
            <a:ext cx="2319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  <p:sp>
        <p:nvSpPr>
          <p:cNvPr id="333" name="Google Shape;333;g12e70d67672_0_60"/>
          <p:cNvSpPr txBox="1"/>
          <p:nvPr/>
        </p:nvSpPr>
        <p:spPr>
          <a:xfrm>
            <a:off x="5662325" y="1218104"/>
            <a:ext cx="5817300" cy="4755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0" marR="36195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 dirty="0" err="1" smtClean="0">
                <a:solidFill>
                  <a:schemeClr val="dk2"/>
                </a:solidFill>
                <a:latin typeface="Calibri"/>
                <a:cs typeface="Calibri"/>
                <a:sym typeface="Calibri"/>
              </a:rPr>
              <a:t>Acords</a:t>
            </a:r>
            <a:r>
              <a:rPr lang="en-US" sz="2800" b="1" dirty="0" smtClean="0">
                <a:solidFill>
                  <a:schemeClr val="dk2"/>
                </a:solidFill>
                <a:latin typeface="Calibri"/>
                <a:cs typeface="Calibri"/>
                <a:sym typeface="Calibri"/>
              </a:rPr>
              <a:t>:</a:t>
            </a:r>
            <a:endParaRPr sz="2800" b="1" dirty="0">
              <a:solidFill>
                <a:schemeClr val="dk2"/>
              </a:solidFill>
            </a:endParaRPr>
          </a:p>
          <a:p>
            <a:pPr marL="0" marR="36195" lvl="0" indent="0" algn="just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El 2022 COCEMFE Barcelona ha </a:t>
            </a:r>
            <a:r>
              <a:rPr lang="en-US" sz="2400" dirty="0" err="1" smtClean="0">
                <a:latin typeface="Calibri"/>
                <a:ea typeface="Calibri"/>
                <a:cs typeface="Calibri"/>
                <a:sym typeface="Calibri"/>
              </a:rPr>
              <a:t>renovat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, per 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7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è any </a:t>
            </a:r>
            <a:r>
              <a:rPr lang="en-US" sz="2400" dirty="0" err="1" smtClean="0">
                <a:latin typeface="Calibri"/>
                <a:ea typeface="Calibri"/>
                <a:cs typeface="Calibri"/>
                <a:sym typeface="Calibri"/>
              </a:rPr>
              <a:t>consecutiu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, el </a:t>
            </a:r>
            <a:r>
              <a:rPr lang="en-US" sz="2400" dirty="0" err="1" smtClean="0">
                <a:latin typeface="Calibri"/>
                <a:ea typeface="Calibri"/>
                <a:cs typeface="Calibri"/>
                <a:sym typeface="Calibri"/>
              </a:rPr>
              <a:t>conveni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 smtClean="0">
                <a:latin typeface="Calibri"/>
                <a:ea typeface="Calibri"/>
                <a:cs typeface="Calibri"/>
                <a:sym typeface="Calibri"/>
              </a:rPr>
              <a:t>amb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 smtClean="0">
                <a:latin typeface="Calibri"/>
                <a:ea typeface="Calibri"/>
                <a:cs typeface="Calibri"/>
                <a:sym typeface="Calibri"/>
              </a:rPr>
              <a:t>l’ÀMB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2400" dirty="0" err="1" smtClean="0">
                <a:latin typeface="Calibri"/>
                <a:ea typeface="Calibri"/>
                <a:cs typeface="Calibri"/>
                <a:sym typeface="Calibri"/>
              </a:rPr>
              <a:t>L’objectiu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 principal </a:t>
            </a:r>
            <a:r>
              <a:rPr lang="en-US" sz="2400" dirty="0" err="1" smtClean="0">
                <a:latin typeface="Calibri"/>
                <a:ea typeface="Calibri"/>
                <a:cs typeface="Calibri"/>
                <a:sym typeface="Calibri"/>
              </a:rPr>
              <a:t>d’aquest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 any, </a:t>
            </a:r>
            <a:r>
              <a:rPr lang="en-US" sz="2400" dirty="0" err="1" smtClean="0">
                <a:latin typeface="Calibri"/>
                <a:ea typeface="Calibri"/>
                <a:cs typeface="Calibri"/>
                <a:sym typeface="Calibri"/>
              </a:rPr>
              <a:t>és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 que </a:t>
            </a:r>
            <a:r>
              <a:rPr lang="en-US" sz="2400" dirty="0" err="1" smtClean="0">
                <a:latin typeface="Calibri"/>
                <a:ea typeface="Calibri"/>
                <a:cs typeface="Calibri"/>
                <a:sym typeface="Calibri"/>
              </a:rPr>
              <a:t>els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 36 </a:t>
            </a:r>
            <a:r>
              <a:rPr lang="en-US" sz="2400" dirty="0" err="1" smtClean="0">
                <a:latin typeface="Calibri"/>
                <a:ea typeface="Calibri"/>
                <a:cs typeface="Calibri"/>
                <a:sym typeface="Calibri"/>
              </a:rPr>
              <a:t>ajuntaments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 que </a:t>
            </a:r>
            <a:r>
              <a:rPr lang="en-US" sz="2400" dirty="0" err="1" smtClean="0">
                <a:latin typeface="Calibri"/>
                <a:ea typeface="Calibri"/>
                <a:cs typeface="Calibri"/>
                <a:sym typeface="Calibri"/>
              </a:rPr>
              <a:t>conformen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 smtClean="0">
                <a:latin typeface="Calibri"/>
                <a:ea typeface="Calibri"/>
                <a:cs typeface="Calibri"/>
                <a:sym typeface="Calibri"/>
              </a:rPr>
              <a:t>l’ÀMB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 smtClean="0">
                <a:latin typeface="Calibri"/>
                <a:ea typeface="Calibri"/>
                <a:cs typeface="Calibri"/>
                <a:sym typeface="Calibri"/>
              </a:rPr>
              <a:t>promoguin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, a </a:t>
            </a:r>
            <a:r>
              <a:rPr lang="en-US" sz="2400" dirty="0" err="1" smtClean="0">
                <a:latin typeface="Calibri"/>
                <a:ea typeface="Calibri"/>
                <a:cs typeface="Calibri"/>
                <a:sym typeface="Calibri"/>
              </a:rPr>
              <a:t>nivell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 transversal, </a:t>
            </a:r>
            <a:r>
              <a:rPr lang="en-US" sz="2400" dirty="0" err="1" smtClean="0">
                <a:latin typeface="Calibri"/>
                <a:ea typeface="Calibri"/>
                <a:cs typeface="Calibri"/>
                <a:sym typeface="Calibri"/>
              </a:rPr>
              <a:t>polítiques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 smtClean="0">
                <a:latin typeface="Calibri"/>
                <a:ea typeface="Calibri"/>
                <a:cs typeface="Calibri"/>
                <a:sym typeface="Calibri"/>
              </a:rPr>
              <a:t>d’accessibilitat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 smtClean="0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 smtClean="0">
                <a:latin typeface="Calibri"/>
                <a:ea typeface="Calibri"/>
                <a:cs typeface="Calibri"/>
                <a:sym typeface="Calibri"/>
              </a:rPr>
              <a:t>identificar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 models de bones </a:t>
            </a:r>
            <a:r>
              <a:rPr lang="en-US" sz="2400" dirty="0" err="1" smtClean="0">
                <a:latin typeface="Calibri"/>
                <a:ea typeface="Calibri"/>
                <a:cs typeface="Calibri"/>
                <a:sym typeface="Calibri"/>
              </a:rPr>
              <a:t>pràctiques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 per a </a:t>
            </a:r>
            <a:r>
              <a:rPr lang="en-US" sz="2400" dirty="0" err="1" smtClean="0">
                <a:latin typeface="Calibri"/>
                <a:ea typeface="Calibri"/>
                <a:cs typeface="Calibri"/>
                <a:sym typeface="Calibri"/>
              </a:rPr>
              <a:t>d’altres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 smtClean="0">
                <a:latin typeface="Calibri"/>
                <a:ea typeface="Calibri"/>
                <a:cs typeface="Calibri"/>
                <a:sym typeface="Calibri"/>
              </a:rPr>
              <a:t>municipis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400" dirty="0" err="1" smtClean="0">
                <a:latin typeface="Calibri"/>
                <a:ea typeface="Calibri"/>
                <a:cs typeface="Calibri"/>
                <a:sym typeface="Calibri"/>
              </a:rPr>
              <a:t>creant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 “</a:t>
            </a:r>
            <a:r>
              <a:rPr lang="en-US" sz="2400" dirty="0" err="1"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2400" dirty="0" err="1" smtClean="0">
                <a:latin typeface="Calibri"/>
                <a:ea typeface="Calibri"/>
                <a:cs typeface="Calibri"/>
                <a:sym typeface="Calibri"/>
              </a:rPr>
              <a:t>iutats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 smtClean="0">
                <a:latin typeface="Calibri"/>
                <a:ea typeface="Calibri"/>
                <a:cs typeface="Calibri"/>
                <a:sym typeface="Calibri"/>
              </a:rPr>
              <a:t>amables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 smtClean="0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 smtClean="0">
                <a:latin typeface="Calibri"/>
                <a:ea typeface="Calibri"/>
                <a:cs typeface="Calibri"/>
                <a:sym typeface="Calibri"/>
              </a:rPr>
              <a:t>accessibles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 per a </a:t>
            </a:r>
            <a:r>
              <a:rPr lang="en-US" sz="2400" dirty="0" err="1" smtClean="0">
                <a:latin typeface="Calibri"/>
                <a:ea typeface="Calibri"/>
                <a:cs typeface="Calibri"/>
                <a:sym typeface="Calibri"/>
              </a:rPr>
              <a:t>tothom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” </a:t>
            </a:r>
            <a:r>
              <a:rPr lang="en-US" sz="2400" dirty="0" err="1" smtClean="0">
                <a:latin typeface="Calibri"/>
                <a:ea typeface="Calibri"/>
                <a:cs typeface="Calibri"/>
                <a:sym typeface="Calibri"/>
              </a:rPr>
              <a:t>partint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 de l’ </a:t>
            </a:r>
            <a:r>
              <a:rPr lang="en-US" sz="2400" dirty="0" err="1" smtClean="0">
                <a:latin typeface="Calibri"/>
                <a:ea typeface="Calibri"/>
                <a:cs typeface="Calibri"/>
                <a:sym typeface="Calibri"/>
              </a:rPr>
              <a:t>Accessibilitat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 Universal.</a:t>
            </a:r>
          </a:p>
          <a:p>
            <a:pPr marL="0" marR="36195" lvl="0" indent="0" algn="just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u="sng" dirty="0" err="1" smtClean="0">
                <a:latin typeface="Calibri"/>
                <a:cs typeface="Calibri"/>
                <a:sym typeface="Calibri"/>
              </a:rPr>
              <a:t>Es</a:t>
            </a:r>
            <a:r>
              <a:rPr lang="en-US" sz="2400" b="1" u="sng" dirty="0" smtClean="0">
                <a:latin typeface="Calibri"/>
                <a:cs typeface="Calibri"/>
                <a:sym typeface="Calibri"/>
              </a:rPr>
              <a:t> </a:t>
            </a:r>
            <a:r>
              <a:rPr lang="en-US" sz="2400" b="1" u="sng" dirty="0" err="1" smtClean="0">
                <a:latin typeface="Calibri"/>
                <a:cs typeface="Calibri"/>
                <a:sym typeface="Calibri"/>
              </a:rPr>
              <a:t>prioritza</a:t>
            </a:r>
            <a:r>
              <a:rPr lang="en-US" sz="2400" b="1" u="sng" dirty="0" smtClean="0">
                <a:latin typeface="Calibri"/>
                <a:cs typeface="Calibri"/>
                <a:sym typeface="Calibri"/>
              </a:rPr>
              <a:t> </a:t>
            </a:r>
            <a:r>
              <a:rPr lang="en-US" sz="2400" b="1" dirty="0" smtClean="0">
                <a:latin typeface="Calibri"/>
                <a:cs typeface="Calibri"/>
                <a:sym typeface="Calibri"/>
              </a:rPr>
              <a:t>la </a:t>
            </a:r>
            <a:r>
              <a:rPr lang="en-US" sz="2400" b="1" dirty="0" err="1" smtClean="0">
                <a:latin typeface="Calibri"/>
                <a:cs typeface="Calibri"/>
                <a:sym typeface="Calibri"/>
              </a:rPr>
              <a:t>formació</a:t>
            </a:r>
            <a:r>
              <a:rPr lang="en-US" sz="2400" b="1" dirty="0" smtClean="0">
                <a:latin typeface="Calibri"/>
                <a:cs typeface="Calibri"/>
                <a:sym typeface="Calibri"/>
              </a:rPr>
              <a:t> al personal </a:t>
            </a:r>
            <a:r>
              <a:rPr lang="en-US" sz="2400" b="1" dirty="0" err="1" smtClean="0">
                <a:latin typeface="Calibri"/>
                <a:cs typeface="Calibri"/>
                <a:sym typeface="Calibri"/>
              </a:rPr>
              <a:t>tècnic</a:t>
            </a:r>
            <a:r>
              <a:rPr lang="en-US" sz="2400" b="1" dirty="0" smtClean="0">
                <a:latin typeface="Calibri"/>
                <a:cs typeface="Calibri"/>
                <a:sym typeface="Calibri"/>
              </a:rPr>
              <a:t>.</a:t>
            </a:r>
            <a:endParaRPr sz="2400" b="1" dirty="0"/>
          </a:p>
        </p:txBody>
      </p:sp>
      <p:sp>
        <p:nvSpPr>
          <p:cNvPr id="334" name="Google Shape;334;g12e70d67672_0_60"/>
          <p:cNvSpPr/>
          <p:nvPr/>
        </p:nvSpPr>
        <p:spPr>
          <a:xfrm>
            <a:off x="8789625" y="299475"/>
            <a:ext cx="2111400" cy="1122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6" name="Google Shape;336;g12e70d67672_0_60"/>
          <p:cNvPicPr preferRelativeResize="0"/>
          <p:nvPr/>
        </p:nvPicPr>
        <p:blipFill rotWithShape="1">
          <a:blip r:embed="rId3">
            <a:alphaModFix/>
          </a:blip>
          <a:srcRect l="12784" r="12146"/>
          <a:stretch/>
        </p:blipFill>
        <p:spPr>
          <a:xfrm>
            <a:off x="9938275" y="24775"/>
            <a:ext cx="2036449" cy="1464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74" y="2140902"/>
            <a:ext cx="4102218" cy="35912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12e70d67672_0_60"/>
          <p:cNvSpPr/>
          <p:nvPr/>
        </p:nvSpPr>
        <p:spPr>
          <a:xfrm>
            <a:off x="660050" y="1946726"/>
            <a:ext cx="4311396" cy="2499440"/>
          </a:xfrm>
          <a:custGeom>
            <a:avLst/>
            <a:gdLst/>
            <a:ahLst/>
            <a:cxnLst/>
            <a:rect l="l" t="t" r="r" b="b"/>
            <a:pathLst>
              <a:path w="10515600" h="4563110" extrusionOk="0">
                <a:moveTo>
                  <a:pt x="10515600" y="0"/>
                </a:moveTo>
                <a:lnTo>
                  <a:pt x="0" y="0"/>
                </a:lnTo>
                <a:lnTo>
                  <a:pt x="0" y="4562856"/>
                </a:lnTo>
                <a:lnTo>
                  <a:pt x="10515600" y="4562856"/>
                </a:lnTo>
                <a:lnTo>
                  <a:pt x="1051560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g12e70d67672_0_60"/>
          <p:cNvSpPr txBox="1">
            <a:spLocks noGrp="1"/>
          </p:cNvSpPr>
          <p:nvPr>
            <p:ph type="title"/>
          </p:nvPr>
        </p:nvSpPr>
        <p:spPr>
          <a:xfrm>
            <a:off x="696285" y="383575"/>
            <a:ext cx="8330467" cy="1269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900" rIns="0" bIns="0" anchor="t" anchorCtr="0">
            <a:spAutoFit/>
          </a:bodyPr>
          <a:lstStyle/>
          <a:p>
            <a:pPr marL="12700" marR="5080" lvl="0" indent="0" algn="l" rtl="0">
              <a:lnSpc>
                <a:spcPct val="107954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000" b="1" dirty="0" smtClean="0">
                <a:solidFill>
                  <a:schemeClr val="dk2"/>
                </a:solidFill>
              </a:rPr>
              <a:t>3. </a:t>
            </a:r>
            <a:r>
              <a:rPr lang="en-US" sz="4000" b="1" dirty="0" err="1" smtClean="0">
                <a:solidFill>
                  <a:schemeClr val="dk2"/>
                </a:solidFill>
              </a:rPr>
              <a:t>Serveis</a:t>
            </a:r>
            <a:r>
              <a:rPr lang="en-US" sz="4000" b="1" dirty="0" smtClean="0">
                <a:solidFill>
                  <a:schemeClr val="dk2"/>
                </a:solidFill>
              </a:rPr>
              <a:t>. </a:t>
            </a:r>
            <a:r>
              <a:rPr lang="en-US" sz="3100" b="1" dirty="0" smtClean="0">
                <a:solidFill>
                  <a:schemeClr val="dk2"/>
                </a:solidFill>
              </a:rPr>
              <a:t>CONVENI </a:t>
            </a:r>
            <a:r>
              <a:rPr lang="en-US" sz="3100" b="1" dirty="0" err="1" smtClean="0">
                <a:solidFill>
                  <a:schemeClr val="dk2"/>
                </a:solidFill>
              </a:rPr>
              <a:t>Accessibilitat</a:t>
            </a:r>
            <a:r>
              <a:rPr lang="en-US" sz="3100" b="1" dirty="0" smtClean="0">
                <a:solidFill>
                  <a:schemeClr val="dk2"/>
                </a:solidFill>
              </a:rPr>
              <a:t> </a:t>
            </a:r>
            <a:r>
              <a:rPr lang="en-US" sz="3100" b="1" dirty="0">
                <a:solidFill>
                  <a:schemeClr val="dk2"/>
                </a:solidFill>
              </a:rPr>
              <a:t>COCEMFE </a:t>
            </a:r>
            <a:r>
              <a:rPr lang="en-US" sz="3100" b="1" dirty="0" smtClean="0">
                <a:solidFill>
                  <a:schemeClr val="dk2"/>
                </a:solidFill>
              </a:rPr>
              <a:t>Barcelona-TMB</a:t>
            </a:r>
            <a:endParaRPr sz="3100" b="1" dirty="0">
              <a:solidFill>
                <a:schemeClr val="dk2"/>
              </a:solidFill>
            </a:endParaRPr>
          </a:p>
        </p:txBody>
      </p:sp>
      <p:sp>
        <p:nvSpPr>
          <p:cNvPr id="330" name="Google Shape;330;g12e70d67672_0_60"/>
          <p:cNvSpPr txBox="1">
            <a:spLocks noGrp="1"/>
          </p:cNvSpPr>
          <p:nvPr>
            <p:ph type="dt" idx="10"/>
          </p:nvPr>
        </p:nvSpPr>
        <p:spPr>
          <a:xfrm>
            <a:off x="916939" y="6465214"/>
            <a:ext cx="764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23/05/2022</a:t>
            </a:r>
            <a:endParaRPr/>
          </a:p>
        </p:txBody>
      </p:sp>
      <p:sp>
        <p:nvSpPr>
          <p:cNvPr id="331" name="Google Shape;331;g12e70d67672_0_60"/>
          <p:cNvSpPr txBox="1">
            <a:spLocks noGrp="1"/>
          </p:cNvSpPr>
          <p:nvPr>
            <p:ph type="ftr" idx="11"/>
          </p:nvPr>
        </p:nvSpPr>
        <p:spPr>
          <a:xfrm>
            <a:off x="5485891" y="6465214"/>
            <a:ext cx="12186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Projectes</a:t>
            </a:r>
            <a:endParaRPr/>
          </a:p>
        </p:txBody>
      </p:sp>
      <p:sp>
        <p:nvSpPr>
          <p:cNvPr id="332" name="Google Shape;332;g12e70d67672_0_60"/>
          <p:cNvSpPr txBox="1">
            <a:spLocks noGrp="1"/>
          </p:cNvSpPr>
          <p:nvPr>
            <p:ph type="sldNum" idx="12"/>
          </p:nvPr>
        </p:nvSpPr>
        <p:spPr>
          <a:xfrm>
            <a:off x="11068811" y="6465214"/>
            <a:ext cx="2319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  <p:sp>
        <p:nvSpPr>
          <p:cNvPr id="333" name="Google Shape;333;g12e70d67672_0_60"/>
          <p:cNvSpPr txBox="1"/>
          <p:nvPr/>
        </p:nvSpPr>
        <p:spPr>
          <a:xfrm>
            <a:off x="5662325" y="1811264"/>
            <a:ext cx="5805425" cy="4330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0" marR="36195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 dirty="0" err="1" smtClean="0">
                <a:solidFill>
                  <a:schemeClr val="dk2"/>
                </a:solidFill>
                <a:latin typeface="Calibri"/>
                <a:cs typeface="Calibri"/>
                <a:sym typeface="Calibri"/>
              </a:rPr>
              <a:t>Acords</a:t>
            </a:r>
            <a:r>
              <a:rPr lang="en-US" sz="2800" b="1" dirty="0" smtClean="0">
                <a:solidFill>
                  <a:schemeClr val="dk2"/>
                </a:solidFill>
                <a:latin typeface="Calibri"/>
                <a:cs typeface="Calibri"/>
                <a:sym typeface="Calibri"/>
              </a:rPr>
              <a:t>:</a:t>
            </a:r>
            <a:endParaRPr sz="2800" b="1" dirty="0">
              <a:solidFill>
                <a:schemeClr val="dk2"/>
              </a:solidFill>
            </a:endParaRPr>
          </a:p>
          <a:p>
            <a:pPr marL="0" marR="36195" lvl="0" indent="0" algn="just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COCEMFE 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Barcelona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participa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activament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jornades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treball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TMB, sessions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activitats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per a la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millora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l’accessibilitat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del Transport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Públic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El 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2022, </a:t>
            </a:r>
            <a:r>
              <a:rPr lang="en-US" sz="24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d’accord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amb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el </a:t>
            </a:r>
            <a:r>
              <a:rPr lang="en-US" sz="24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conveni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hem </a:t>
            </a:r>
            <a:r>
              <a:rPr lang="en-US" sz="24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participat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diferents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 smtClean="0">
                <a:latin typeface="Calibri"/>
                <a:ea typeface="Calibri"/>
                <a:cs typeface="Calibri"/>
                <a:sym typeface="Calibri"/>
              </a:rPr>
              <a:t>accions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 que </a:t>
            </a:r>
            <a:r>
              <a:rPr lang="en-US" sz="2400" dirty="0" err="1" smtClean="0">
                <a:latin typeface="Calibri"/>
                <a:ea typeface="Calibri"/>
                <a:cs typeface="Calibri"/>
                <a:sym typeface="Calibri"/>
              </a:rPr>
              <a:t>ens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 smtClean="0">
                <a:latin typeface="Calibri"/>
                <a:ea typeface="Calibri"/>
                <a:cs typeface="Calibri"/>
                <a:sym typeface="Calibri"/>
              </a:rPr>
              <a:t>han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 smtClean="0">
                <a:latin typeface="Calibri"/>
                <a:ea typeface="Calibri"/>
                <a:cs typeface="Calibri"/>
                <a:sym typeface="Calibri"/>
              </a:rPr>
              <a:t>permès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 smtClean="0">
                <a:latin typeface="Calibri"/>
                <a:ea typeface="Calibri"/>
                <a:cs typeface="Calibri"/>
                <a:sym typeface="Calibri"/>
              </a:rPr>
              <a:t>verificar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 smtClean="0">
                <a:latin typeface="Calibri"/>
                <a:ea typeface="Calibri"/>
                <a:cs typeface="Calibri"/>
                <a:sym typeface="Calibri"/>
              </a:rPr>
              <a:t>l’accessibilitat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 real </a:t>
            </a:r>
            <a:r>
              <a:rPr lang="en-US" sz="2400" dirty="0" err="1" smtClean="0">
                <a:latin typeface="Calibri"/>
                <a:ea typeface="Calibri"/>
                <a:cs typeface="Calibri"/>
                <a:sym typeface="Calibri"/>
              </a:rPr>
              <a:t>dels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 smtClean="0">
                <a:latin typeface="Calibri"/>
                <a:ea typeface="Calibri"/>
                <a:cs typeface="Calibri"/>
                <a:sym typeface="Calibri"/>
              </a:rPr>
              <a:t>espais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 smtClean="0">
                <a:latin typeface="Calibri"/>
                <a:ea typeface="Calibri"/>
                <a:cs typeface="Calibri"/>
                <a:sym typeface="Calibri"/>
              </a:rPr>
              <a:t>així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 com </a:t>
            </a:r>
            <a:r>
              <a:rPr lang="en-US" sz="2400" dirty="0" err="1" smtClean="0">
                <a:latin typeface="Calibri"/>
                <a:ea typeface="Calibri"/>
                <a:cs typeface="Calibri"/>
                <a:sym typeface="Calibri"/>
              </a:rPr>
              <a:t>dels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  nous </a:t>
            </a:r>
            <a:r>
              <a:rPr lang="en-US" sz="2400" dirty="0" err="1" smtClean="0">
                <a:latin typeface="Calibri"/>
                <a:ea typeface="Calibri"/>
                <a:cs typeface="Calibri"/>
                <a:sym typeface="Calibri"/>
              </a:rPr>
              <a:t>vagons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 de metro.</a:t>
            </a:r>
            <a:endParaRPr lang="en-US" sz="2400" b="0" i="0" u="none" strike="noStrike" cap="none" dirty="0" smtClea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36195" lvl="0" indent="0" algn="just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dirty="0"/>
          </a:p>
        </p:txBody>
      </p:sp>
      <p:sp>
        <p:nvSpPr>
          <p:cNvPr id="334" name="Google Shape;334;g12e70d67672_0_60"/>
          <p:cNvSpPr/>
          <p:nvPr/>
        </p:nvSpPr>
        <p:spPr>
          <a:xfrm>
            <a:off x="8789625" y="299475"/>
            <a:ext cx="2111400" cy="1122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6" name="Google Shape;336;g12e70d67672_0_60"/>
          <p:cNvPicPr preferRelativeResize="0"/>
          <p:nvPr/>
        </p:nvPicPr>
        <p:blipFill rotWithShape="1">
          <a:blip r:embed="rId3">
            <a:alphaModFix/>
          </a:blip>
          <a:srcRect l="12784" r="12146"/>
          <a:stretch/>
        </p:blipFill>
        <p:spPr>
          <a:xfrm>
            <a:off x="9938275" y="24775"/>
            <a:ext cx="2036449" cy="1464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38" y="1946726"/>
            <a:ext cx="4329694" cy="234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79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"/>
          <p:cNvSpPr txBox="1"/>
          <p:nvPr/>
        </p:nvSpPr>
        <p:spPr>
          <a:xfrm>
            <a:off x="692912" y="1916937"/>
            <a:ext cx="10809000" cy="27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 marL="12700" marR="6350" lvl="0" indent="0" algn="just" rtl="0">
              <a:lnSpc>
                <a:spcPct val="1002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Federació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d’entitats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persones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amb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discapacitat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física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orgànica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Francesc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Layret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 COCEMFE Barcelona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ser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constituïda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el </a:t>
            </a:r>
            <a:r>
              <a:rPr lang="en-US" sz="2000" b="1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20 de </a:t>
            </a:r>
            <a:r>
              <a:rPr lang="en-US" sz="2000" b="1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juny</a:t>
            </a:r>
            <a:r>
              <a:rPr lang="en-US" sz="2000" b="1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de 1990 a Barcelona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està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inscrita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el 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Registre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d’Associacions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la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Generalitat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Catalunya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amb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el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número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164 de la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secció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2ª del 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Registre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Barcelona.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5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5080" lvl="0" indent="0" algn="just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La </a:t>
            </a:r>
            <a:r>
              <a:rPr lang="en-US" sz="2000" b="1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Federació</a:t>
            </a:r>
            <a:r>
              <a:rPr lang="en-US" sz="2000" b="1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COCEMFE Barcelona </a:t>
            </a:r>
            <a:r>
              <a:rPr lang="en-US" sz="2000" b="1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està</a:t>
            </a:r>
            <a:r>
              <a:rPr lang="en-US" sz="2000" b="1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constituïda</a:t>
            </a:r>
            <a:r>
              <a:rPr lang="en-US" sz="2000" b="1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per </a:t>
            </a:r>
            <a:r>
              <a:rPr lang="en-US" sz="2000" b="1" i="0" u="none" strike="noStrike" cap="none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24 </a:t>
            </a:r>
            <a:r>
              <a:rPr lang="en-US" sz="2000" b="1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entitats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persones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amb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discapacitat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física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orgànica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20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orgànica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10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física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Totes ells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contribueixen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amb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la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seva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gestió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accions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a 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fomentar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la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cultura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la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sostenibilitat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la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implementació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dels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Objectius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Desenvolupament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Sostenible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(ODS)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l’Agenda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2030 de les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Nacions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Unides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3"/>
          <p:cNvSpPr txBox="1">
            <a:spLocks noGrp="1"/>
          </p:cNvSpPr>
          <p:nvPr>
            <p:ph type="dt" idx="10"/>
          </p:nvPr>
        </p:nvSpPr>
        <p:spPr>
          <a:xfrm>
            <a:off x="916939" y="6465214"/>
            <a:ext cx="764539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23/06/2021</a:t>
            </a:r>
            <a:endParaRPr/>
          </a:p>
        </p:txBody>
      </p:sp>
      <p:sp>
        <p:nvSpPr>
          <p:cNvPr id="69" name="Google Shape;69;p3"/>
          <p:cNvSpPr txBox="1"/>
          <p:nvPr/>
        </p:nvSpPr>
        <p:spPr>
          <a:xfrm>
            <a:off x="5790691" y="6465214"/>
            <a:ext cx="61150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marR="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rPr>
              <a:t>Qui sóm?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3"/>
          <p:cNvSpPr txBox="1"/>
          <p:nvPr/>
        </p:nvSpPr>
        <p:spPr>
          <a:xfrm>
            <a:off x="11146535" y="6465214"/>
            <a:ext cx="153670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marR="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3"/>
          <p:cNvSpPr txBox="1">
            <a:spLocks noGrp="1"/>
          </p:cNvSpPr>
          <p:nvPr>
            <p:ph type="title"/>
          </p:nvPr>
        </p:nvSpPr>
        <p:spPr>
          <a:xfrm>
            <a:off x="584200" y="637750"/>
            <a:ext cx="4566879" cy="628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457200" lvl="0" indent="-609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A69"/>
              </a:buClr>
              <a:buSzPts val="6000"/>
              <a:buFont typeface="Arial"/>
              <a:buAutoNum type="arabicPeriod"/>
            </a:pPr>
            <a:r>
              <a:rPr lang="en-US" sz="4000" b="1" dirty="0" smtClean="0">
                <a:solidFill>
                  <a:srgbClr val="003A69"/>
                </a:solidFill>
                <a:latin typeface="Arial"/>
                <a:ea typeface="Arial"/>
                <a:cs typeface="Arial"/>
                <a:sym typeface="Arial"/>
              </a:rPr>
              <a:t>PRESENTACIÓ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3"/>
          <p:cNvSpPr/>
          <p:nvPr/>
        </p:nvSpPr>
        <p:spPr>
          <a:xfrm>
            <a:off x="8789625" y="299475"/>
            <a:ext cx="2111400" cy="1122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" name="Google Shape;73;p3"/>
          <p:cNvPicPr preferRelativeResize="0"/>
          <p:nvPr/>
        </p:nvPicPr>
        <p:blipFill rotWithShape="1">
          <a:blip r:embed="rId3">
            <a:alphaModFix/>
          </a:blip>
          <a:srcRect l="12784" r="12146"/>
          <a:stretch/>
        </p:blipFill>
        <p:spPr>
          <a:xfrm>
            <a:off x="9938275" y="24775"/>
            <a:ext cx="2036449" cy="1464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4"/>
          <p:cNvSpPr txBox="1">
            <a:spLocks noGrp="1"/>
          </p:cNvSpPr>
          <p:nvPr>
            <p:ph type="body" idx="1"/>
          </p:nvPr>
        </p:nvSpPr>
        <p:spPr>
          <a:xfrm>
            <a:off x="474112" y="1241193"/>
            <a:ext cx="5354400" cy="2982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SzPts val="1400"/>
              <a:buNone/>
            </a:pPr>
            <a:r>
              <a:rPr lang="en-US" sz="2500" b="1" dirty="0" err="1" smtClean="0">
                <a:solidFill>
                  <a:schemeClr val="dk2"/>
                </a:solidFill>
              </a:rPr>
              <a:t>Acords</a:t>
            </a:r>
            <a:r>
              <a:rPr lang="en-US" sz="2500" b="1" dirty="0" smtClean="0">
                <a:solidFill>
                  <a:schemeClr val="dk2"/>
                </a:solidFill>
              </a:rPr>
              <a:t>:</a:t>
            </a:r>
            <a:endParaRPr sz="2500" b="1" dirty="0">
              <a:solidFill>
                <a:schemeClr val="dk2"/>
              </a:solidFill>
            </a:endParaRPr>
          </a:p>
          <a:p>
            <a:pPr marL="12700" lvl="0" indent="0" algn="l" rtl="0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SzPts val="1400"/>
              <a:buNone/>
            </a:pPr>
            <a:r>
              <a:rPr lang="en-US" sz="2300" dirty="0" err="1"/>
              <a:t>En</a:t>
            </a:r>
            <a:r>
              <a:rPr lang="en-US" sz="2300" dirty="0"/>
              <a:t> el marc del </a:t>
            </a:r>
            <a:r>
              <a:rPr lang="en-US" sz="2300" dirty="0" err="1"/>
              <a:t>conveni</a:t>
            </a:r>
            <a:r>
              <a:rPr lang="en-US" sz="2300" dirty="0"/>
              <a:t> COCEMFE </a:t>
            </a:r>
            <a:r>
              <a:rPr lang="en-US" sz="2300" dirty="0" smtClean="0"/>
              <a:t>Barcelona-UPF 2022,  hem </a:t>
            </a:r>
            <a:r>
              <a:rPr lang="en-US" sz="2300" dirty="0" err="1" smtClean="0"/>
              <a:t>tingut</a:t>
            </a:r>
            <a:r>
              <a:rPr lang="en-US" sz="2300" dirty="0" smtClean="0"/>
              <a:t> </a:t>
            </a:r>
            <a:r>
              <a:rPr lang="en-US" sz="2300" dirty="0" err="1" smtClean="0"/>
              <a:t>l’oportunitat</a:t>
            </a:r>
            <a:r>
              <a:rPr lang="en-US" sz="2300" dirty="0" smtClean="0"/>
              <a:t> de </a:t>
            </a:r>
            <a:r>
              <a:rPr lang="en-US" sz="2300" dirty="0" err="1" smtClean="0"/>
              <a:t>comptar</a:t>
            </a:r>
            <a:r>
              <a:rPr lang="en-US" sz="2300" dirty="0" smtClean="0"/>
              <a:t> </a:t>
            </a:r>
            <a:r>
              <a:rPr lang="en-US" sz="2300" dirty="0" err="1" smtClean="0"/>
              <a:t>amb</a:t>
            </a:r>
            <a:r>
              <a:rPr lang="en-US" sz="2300" dirty="0" smtClean="0"/>
              <a:t> </a:t>
            </a:r>
            <a:r>
              <a:rPr lang="en-US" sz="2300" dirty="0" err="1" smtClean="0"/>
              <a:t>una</a:t>
            </a:r>
            <a:r>
              <a:rPr lang="en-US" sz="2300" dirty="0" smtClean="0"/>
              <a:t> persona </a:t>
            </a:r>
            <a:r>
              <a:rPr lang="en-US" sz="2300" dirty="0" err="1" smtClean="0"/>
              <a:t>llicenciada</a:t>
            </a:r>
            <a:r>
              <a:rPr lang="en-US" sz="2300" dirty="0" smtClean="0"/>
              <a:t> </a:t>
            </a:r>
            <a:r>
              <a:rPr lang="en-US" sz="2300" dirty="0" err="1" smtClean="0"/>
              <a:t>en</a:t>
            </a:r>
            <a:r>
              <a:rPr lang="en-US" sz="2300" dirty="0" smtClean="0"/>
              <a:t> </a:t>
            </a:r>
            <a:r>
              <a:rPr lang="en-US" sz="2300" dirty="0" err="1" smtClean="0"/>
              <a:t>comunicació</a:t>
            </a:r>
            <a:r>
              <a:rPr lang="en-US" sz="2300" dirty="0" smtClean="0"/>
              <a:t> </a:t>
            </a:r>
            <a:r>
              <a:rPr lang="en-US" sz="2300" dirty="0" err="1" smtClean="0"/>
              <a:t>i</a:t>
            </a:r>
            <a:r>
              <a:rPr lang="en-US" sz="2300" dirty="0" smtClean="0"/>
              <a:t> </a:t>
            </a:r>
            <a:r>
              <a:rPr lang="en-US" sz="2300" dirty="0" err="1" smtClean="0"/>
              <a:t>en</a:t>
            </a:r>
            <a:r>
              <a:rPr lang="en-US" sz="2300" dirty="0" smtClean="0"/>
              <a:t> </a:t>
            </a:r>
            <a:r>
              <a:rPr lang="en-US" sz="2300" dirty="0" err="1" smtClean="0"/>
              <a:t>ciències</a:t>
            </a:r>
            <a:r>
              <a:rPr lang="en-US" sz="2300" dirty="0" smtClean="0"/>
              <a:t> </a:t>
            </a:r>
            <a:r>
              <a:rPr lang="en-US" sz="2300" dirty="0" err="1" smtClean="0"/>
              <a:t>polítiques</a:t>
            </a:r>
            <a:r>
              <a:rPr lang="en-US" sz="2300" dirty="0" smtClean="0"/>
              <a:t>, que ha </a:t>
            </a:r>
            <a:r>
              <a:rPr lang="en-US" sz="2300" dirty="0" err="1" smtClean="0"/>
              <a:t>donat</a:t>
            </a:r>
            <a:r>
              <a:rPr lang="en-US" sz="2300" dirty="0" smtClean="0"/>
              <a:t> un </a:t>
            </a:r>
            <a:r>
              <a:rPr lang="en-US" sz="2300" dirty="0" err="1" smtClean="0"/>
              <a:t>ferm</a:t>
            </a:r>
            <a:r>
              <a:rPr lang="en-US" sz="2300" dirty="0" smtClean="0"/>
              <a:t> </a:t>
            </a:r>
            <a:r>
              <a:rPr lang="en-US" sz="2300" dirty="0" err="1" smtClean="0"/>
              <a:t>impuls</a:t>
            </a:r>
            <a:r>
              <a:rPr lang="en-US" sz="2300" dirty="0" smtClean="0"/>
              <a:t> a les </a:t>
            </a:r>
            <a:r>
              <a:rPr lang="en-US" sz="2300" dirty="0" err="1" smtClean="0"/>
              <a:t>línies</a:t>
            </a:r>
            <a:r>
              <a:rPr lang="en-US" sz="2300" dirty="0" smtClean="0"/>
              <a:t> de </a:t>
            </a:r>
            <a:r>
              <a:rPr lang="en-US" sz="2300" dirty="0" err="1" smtClean="0"/>
              <a:t>comunicació</a:t>
            </a:r>
            <a:r>
              <a:rPr lang="en-US" sz="2300" dirty="0" smtClean="0"/>
              <a:t> de la </a:t>
            </a:r>
            <a:r>
              <a:rPr lang="en-US" sz="2300" dirty="0" err="1" smtClean="0"/>
              <a:t>Federació</a:t>
            </a:r>
            <a:r>
              <a:rPr lang="en-US" sz="2300" dirty="0" smtClean="0"/>
              <a:t>.</a:t>
            </a:r>
            <a:endParaRPr sz="2400" dirty="0"/>
          </a:p>
          <a:p>
            <a:pPr marL="127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sz="2000" dirty="0"/>
          </a:p>
        </p:txBody>
      </p:sp>
      <p:sp>
        <p:nvSpPr>
          <p:cNvPr id="343" name="Google Shape;343;p54"/>
          <p:cNvSpPr txBox="1">
            <a:spLocks noGrp="1"/>
          </p:cNvSpPr>
          <p:nvPr>
            <p:ph type="dt" idx="10"/>
          </p:nvPr>
        </p:nvSpPr>
        <p:spPr>
          <a:xfrm>
            <a:off x="916939" y="6465214"/>
            <a:ext cx="764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25/05/2022</a:t>
            </a:r>
            <a:endParaRPr/>
          </a:p>
        </p:txBody>
      </p:sp>
      <p:sp>
        <p:nvSpPr>
          <p:cNvPr id="344" name="Google Shape;344;p54"/>
          <p:cNvSpPr txBox="1">
            <a:spLocks noGrp="1"/>
          </p:cNvSpPr>
          <p:nvPr>
            <p:ph type="ftr" idx="11"/>
          </p:nvPr>
        </p:nvSpPr>
        <p:spPr>
          <a:xfrm>
            <a:off x="5485891" y="6465214"/>
            <a:ext cx="12186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Conveni ZF</a:t>
            </a:r>
            <a:endParaRPr/>
          </a:p>
        </p:txBody>
      </p:sp>
      <p:sp>
        <p:nvSpPr>
          <p:cNvPr id="345" name="Google Shape;345;p54"/>
          <p:cNvSpPr txBox="1">
            <a:spLocks noGrp="1"/>
          </p:cNvSpPr>
          <p:nvPr>
            <p:ph type="sldNum" idx="12"/>
          </p:nvPr>
        </p:nvSpPr>
        <p:spPr>
          <a:xfrm>
            <a:off x="11068811" y="6465214"/>
            <a:ext cx="23177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  <p:sp>
        <p:nvSpPr>
          <p:cNvPr id="346" name="Google Shape;346;p54"/>
          <p:cNvSpPr txBox="1"/>
          <p:nvPr/>
        </p:nvSpPr>
        <p:spPr>
          <a:xfrm>
            <a:off x="466448" y="615988"/>
            <a:ext cx="10226952" cy="567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600" b="1" i="0" strike="noStrike" cap="none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3.Serveis</a:t>
            </a:r>
            <a:r>
              <a:rPr lang="en-US" sz="3200" b="1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3200" b="1" i="0" strike="noStrike" cap="none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CONVENI </a:t>
            </a:r>
            <a:r>
              <a:rPr lang="en-US" sz="2800" b="1" i="0" strike="noStrike" cap="none" dirty="0" err="1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Pràctiques</a:t>
            </a:r>
            <a:r>
              <a:rPr lang="en-US" sz="2800" b="1" i="0" strike="noStrike" cap="none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i="0" strike="noStrike" cap="none" dirty="0" err="1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Acadèmiques</a:t>
            </a:r>
            <a:r>
              <a:rPr lang="en-US" sz="2800" b="1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UPF</a:t>
            </a:r>
            <a:endParaRPr sz="2800" b="1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54"/>
          <p:cNvSpPr/>
          <p:nvPr/>
        </p:nvSpPr>
        <p:spPr>
          <a:xfrm>
            <a:off x="8729133" y="265609"/>
            <a:ext cx="2171892" cy="1122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54"/>
          <p:cNvSpPr/>
          <p:nvPr/>
        </p:nvSpPr>
        <p:spPr>
          <a:xfrm>
            <a:off x="2824745" y="3982344"/>
            <a:ext cx="4372500" cy="2124300"/>
          </a:xfrm>
          <a:prstGeom prst="rect">
            <a:avLst/>
          </a:prstGeom>
          <a:solidFill>
            <a:srgbClr val="FFE499"/>
          </a:solidFill>
          <a:ln w="9525" cap="flat" cmpd="sng">
            <a:solidFill>
              <a:srgbClr val="EC7C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800" dirty="0" err="1" smtClean="0"/>
              <a:t>Seguirem</a:t>
            </a:r>
            <a:r>
              <a:rPr lang="es-ES" sz="1800" dirty="0" smtClean="0"/>
              <a:t> </a:t>
            </a:r>
            <a:r>
              <a:rPr lang="es-ES" sz="1800" dirty="0" err="1" smtClean="0"/>
              <a:t>signant</a:t>
            </a:r>
            <a:r>
              <a:rPr lang="es-ES" sz="1800" dirty="0" smtClean="0"/>
              <a:t> </a:t>
            </a:r>
            <a:r>
              <a:rPr lang="es-ES" sz="1800" dirty="0" err="1" smtClean="0"/>
              <a:t>convenis</a:t>
            </a:r>
            <a:r>
              <a:rPr lang="es-ES" sz="1800" dirty="0" smtClean="0"/>
              <a:t> </a:t>
            </a:r>
            <a:r>
              <a:rPr lang="es-ES" sz="1800" dirty="0" err="1" smtClean="0"/>
              <a:t>amb</a:t>
            </a:r>
            <a:r>
              <a:rPr lang="es-ES" sz="1800" dirty="0" smtClean="0"/>
              <a:t> les </a:t>
            </a:r>
            <a:r>
              <a:rPr lang="es-ES" sz="1800" dirty="0" err="1" smtClean="0"/>
              <a:t>universitats</a:t>
            </a:r>
            <a:r>
              <a:rPr lang="es-ES" sz="1800" dirty="0" smtClean="0"/>
              <a:t>,  </a:t>
            </a:r>
            <a:r>
              <a:rPr lang="es-ES" sz="1800" dirty="0" err="1" smtClean="0"/>
              <a:t>perquè</a:t>
            </a:r>
            <a:r>
              <a:rPr lang="es-ES" sz="1800" dirty="0" smtClean="0"/>
              <a:t> </a:t>
            </a:r>
            <a:r>
              <a:rPr lang="es-ES" sz="1800" dirty="0" err="1" smtClean="0"/>
              <a:t>és</a:t>
            </a:r>
            <a:r>
              <a:rPr lang="es-ES" sz="1800" dirty="0" smtClean="0"/>
              <a:t> </a:t>
            </a:r>
            <a:r>
              <a:rPr lang="es-ES" sz="1800" dirty="0" err="1" smtClean="0"/>
              <a:t>molt</a:t>
            </a:r>
            <a:r>
              <a:rPr lang="es-ES" sz="1800" dirty="0" smtClean="0"/>
              <a:t> </a:t>
            </a:r>
            <a:r>
              <a:rPr lang="es-ES" sz="1800" dirty="0" err="1" smtClean="0"/>
              <a:t>important</a:t>
            </a:r>
            <a:r>
              <a:rPr lang="es-ES" sz="1800" dirty="0" smtClean="0"/>
              <a:t> formar les noves </a:t>
            </a:r>
            <a:r>
              <a:rPr lang="es-ES" sz="1800" dirty="0" err="1" smtClean="0"/>
              <a:t>generacions</a:t>
            </a:r>
            <a:r>
              <a:rPr lang="es-ES" sz="1800" dirty="0" smtClean="0"/>
              <a:t> en la </a:t>
            </a:r>
            <a:r>
              <a:rPr lang="es-ES" sz="1800" dirty="0" err="1" smtClean="0"/>
              <a:t>realitat</a:t>
            </a:r>
            <a:r>
              <a:rPr lang="es-ES" sz="1800" dirty="0" smtClean="0"/>
              <a:t> del </a:t>
            </a:r>
            <a:r>
              <a:rPr lang="es-ES" sz="1800" dirty="0" err="1" smtClean="0"/>
              <a:t>món</a:t>
            </a:r>
            <a:r>
              <a:rPr lang="es-ES" sz="1800" dirty="0" smtClean="0"/>
              <a:t> </a:t>
            </a:r>
            <a:r>
              <a:rPr lang="es-ES" sz="1800" dirty="0" err="1" smtClean="0"/>
              <a:t>associatiu</a:t>
            </a:r>
            <a:r>
              <a:rPr lang="es-ES" sz="1800" dirty="0" smtClean="0"/>
              <a:t> i de les persones </a:t>
            </a:r>
            <a:r>
              <a:rPr lang="es-ES" sz="1800" dirty="0" err="1" smtClean="0"/>
              <a:t>amb</a:t>
            </a:r>
            <a:r>
              <a:rPr lang="es-ES" sz="1800" dirty="0" smtClean="0"/>
              <a:t> </a:t>
            </a:r>
            <a:r>
              <a:rPr lang="es-ES" sz="1800" dirty="0" err="1" smtClean="0"/>
              <a:t>discapacitat</a:t>
            </a:r>
            <a:r>
              <a:rPr lang="es-ES" sz="1800" dirty="0" smtClean="0"/>
              <a:t>.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351" name="Google Shape;351;p54"/>
          <p:cNvPicPr preferRelativeResize="0"/>
          <p:nvPr/>
        </p:nvPicPr>
        <p:blipFill rotWithShape="1">
          <a:blip r:embed="rId3">
            <a:alphaModFix/>
          </a:blip>
          <a:srcRect l="12784" r="12146"/>
          <a:stretch/>
        </p:blipFill>
        <p:spPr>
          <a:xfrm>
            <a:off x="9938275" y="24775"/>
            <a:ext cx="2036449" cy="1464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185" y="1202731"/>
            <a:ext cx="5439630" cy="3059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34"/>
          <p:cNvSpPr/>
          <p:nvPr/>
        </p:nvSpPr>
        <p:spPr>
          <a:xfrm>
            <a:off x="6169200" y="3495450"/>
            <a:ext cx="5357400" cy="1572900"/>
          </a:xfrm>
          <a:prstGeom prst="rect">
            <a:avLst/>
          </a:prstGeom>
          <a:solidFill>
            <a:srgbClr val="D5A6BD"/>
          </a:solidFill>
          <a:ln w="9525" cap="flat" cmpd="sng">
            <a:solidFill>
              <a:srgbClr val="D5A6B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34"/>
          <p:cNvSpPr txBox="1">
            <a:spLocks noGrp="1"/>
          </p:cNvSpPr>
          <p:nvPr>
            <p:ph type="title"/>
          </p:nvPr>
        </p:nvSpPr>
        <p:spPr>
          <a:xfrm>
            <a:off x="436575" y="177175"/>
            <a:ext cx="4642200" cy="689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1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4.Igualtat</a:t>
            </a:r>
            <a:endParaRPr b="1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34"/>
          <p:cNvSpPr txBox="1"/>
          <p:nvPr/>
        </p:nvSpPr>
        <p:spPr>
          <a:xfrm>
            <a:off x="512775" y="1094625"/>
            <a:ext cx="8396700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Empoderament i Activació per a l’Ocupació</a:t>
            </a:r>
            <a:endParaRPr sz="3200" b="1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p34"/>
          <p:cNvSpPr txBox="1"/>
          <p:nvPr/>
        </p:nvSpPr>
        <p:spPr>
          <a:xfrm>
            <a:off x="512776" y="1775659"/>
            <a:ext cx="11331600" cy="1074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864235" lvl="0" indent="0" algn="l" rtl="0">
              <a:lnSpc>
                <a:spcPct val="1151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Barcelona,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gràcies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 la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col·laboració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0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COCEMFE </a:t>
            </a:r>
            <a:r>
              <a:rPr lang="en-US" sz="20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0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Fundació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“L</a:t>
            </a:r>
            <a:r>
              <a:rPr lang="en-US" sz="20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en-US" sz="20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Caixa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”, 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s’han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atès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des de 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2017 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més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117 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dones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amb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discapacitat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s’han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realitzat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un  total 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 446 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hores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d’atenció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individual, 118 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hores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d’atenció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grupal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s’han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incorporat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al 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mercat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laboral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 err="1" smtClean="0">
                <a:latin typeface="Calibri"/>
                <a:ea typeface="Calibri"/>
                <a:cs typeface="Calibri"/>
                <a:sym typeface="Calibri"/>
              </a:rPr>
              <a:t>més</a:t>
            </a:r>
            <a:r>
              <a:rPr lang="en-US" sz="2000" b="1" dirty="0" smtClean="0">
                <a:latin typeface="Calibri"/>
                <a:ea typeface="Calibri"/>
                <a:cs typeface="Calibri"/>
                <a:sym typeface="Calibri"/>
              </a:rPr>
              <a:t> de 60 </a:t>
            </a:r>
            <a:r>
              <a:rPr lang="en-US" sz="2000" b="1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dones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34"/>
          <p:cNvSpPr txBox="1">
            <a:spLocks noGrp="1"/>
          </p:cNvSpPr>
          <p:nvPr>
            <p:ph type="dt" idx="10"/>
          </p:nvPr>
        </p:nvSpPr>
        <p:spPr>
          <a:xfrm>
            <a:off x="916939" y="6465214"/>
            <a:ext cx="764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25/06/202</a:t>
            </a:r>
            <a:endParaRPr/>
          </a:p>
        </p:txBody>
      </p:sp>
      <p:sp>
        <p:nvSpPr>
          <p:cNvPr id="464" name="Google Shape;464;p34"/>
          <p:cNvSpPr txBox="1">
            <a:spLocks noGrp="1"/>
          </p:cNvSpPr>
          <p:nvPr>
            <p:ph type="ftr" idx="11"/>
          </p:nvPr>
        </p:nvSpPr>
        <p:spPr>
          <a:xfrm>
            <a:off x="5485891" y="6465214"/>
            <a:ext cx="12186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Dones</a:t>
            </a:r>
            <a:endParaRPr/>
          </a:p>
        </p:txBody>
      </p:sp>
      <p:sp>
        <p:nvSpPr>
          <p:cNvPr id="465" name="Google Shape;465;p34"/>
          <p:cNvSpPr txBox="1">
            <a:spLocks noGrp="1"/>
          </p:cNvSpPr>
          <p:nvPr>
            <p:ph type="sldNum" idx="12"/>
          </p:nvPr>
        </p:nvSpPr>
        <p:spPr>
          <a:xfrm>
            <a:off x="11068811" y="6465214"/>
            <a:ext cx="2319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  <p:sp>
        <p:nvSpPr>
          <p:cNvPr id="466" name="Google Shape;466;p34"/>
          <p:cNvSpPr/>
          <p:nvPr/>
        </p:nvSpPr>
        <p:spPr>
          <a:xfrm>
            <a:off x="8789625" y="299475"/>
            <a:ext cx="2111400" cy="1122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7" name="Google Shape;467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0838" y="3042825"/>
            <a:ext cx="4956324" cy="2478149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34"/>
          <p:cNvSpPr txBox="1"/>
          <p:nvPr/>
        </p:nvSpPr>
        <p:spPr>
          <a:xfrm>
            <a:off x="6244225" y="3684150"/>
            <a:ext cx="5450400" cy="12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5080" lvl="0" indent="0" algn="l" rtl="0">
              <a:lnSpc>
                <a:spcPct val="114999"/>
              </a:lnSpc>
              <a:spcBef>
                <a:spcPts val="188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Difusió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Manifest  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 de </a:t>
            </a:r>
            <a:r>
              <a:rPr lang="en-US" sz="20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març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en-US" sz="20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Dia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la Dona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Manifest 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 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Novembre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el marc del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Dia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Internacional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l’eliminació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la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violència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contra les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dones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1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9" name="Google Shape;469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81900" y="177175"/>
            <a:ext cx="2712730" cy="1464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12e70d67672_0_71"/>
          <p:cNvSpPr/>
          <p:nvPr/>
        </p:nvSpPr>
        <p:spPr>
          <a:xfrm>
            <a:off x="643874" y="2568903"/>
            <a:ext cx="3881400" cy="2659200"/>
          </a:xfrm>
          <a:prstGeom prst="rect">
            <a:avLst/>
          </a:prstGeom>
          <a:solidFill>
            <a:srgbClr val="D5A6BD"/>
          </a:solidFill>
          <a:ln w="9525" cap="flat" cmpd="sng">
            <a:solidFill>
              <a:srgbClr val="D5A6B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g12e70d67672_0_71"/>
          <p:cNvSpPr/>
          <p:nvPr/>
        </p:nvSpPr>
        <p:spPr>
          <a:xfrm>
            <a:off x="5058450" y="2497050"/>
            <a:ext cx="6618000" cy="2813400"/>
          </a:xfrm>
          <a:prstGeom prst="rect">
            <a:avLst/>
          </a:prstGeom>
          <a:solidFill>
            <a:srgbClr val="D5A6BD"/>
          </a:solidFill>
          <a:ln w="9525" cap="flat" cmpd="sng">
            <a:solidFill>
              <a:srgbClr val="D5A6B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g12e70d67672_0_71"/>
          <p:cNvSpPr/>
          <p:nvPr/>
        </p:nvSpPr>
        <p:spPr>
          <a:xfrm>
            <a:off x="8789625" y="299475"/>
            <a:ext cx="2111400" cy="1122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g12e70d67672_0_71"/>
          <p:cNvSpPr txBox="1">
            <a:spLocks noGrp="1"/>
          </p:cNvSpPr>
          <p:nvPr>
            <p:ph type="title"/>
          </p:nvPr>
        </p:nvSpPr>
        <p:spPr>
          <a:xfrm>
            <a:off x="567267" y="200525"/>
            <a:ext cx="10811508" cy="1649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2225" rIns="0" bIns="0" anchor="t" anchorCtr="0">
            <a:spAutoFit/>
          </a:bodyPr>
          <a:lstStyle/>
          <a:p>
            <a:pPr marL="1270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5200" b="1" dirty="0" smtClean="0">
                <a:solidFill>
                  <a:schemeClr val="bg2"/>
                </a:solidFill>
              </a:rPr>
              <a:t>4. </a:t>
            </a:r>
            <a:r>
              <a:rPr lang="es-ES" sz="5200" b="1" dirty="0" err="1" smtClean="0">
                <a:solidFill>
                  <a:schemeClr val="bg2"/>
                </a:solidFill>
              </a:rPr>
              <a:t>Igualtat</a:t>
            </a:r>
            <a:endParaRPr sz="5200" b="1" dirty="0">
              <a:solidFill>
                <a:schemeClr val="bg2"/>
              </a:solidFill>
            </a:endParaRPr>
          </a:p>
          <a:p>
            <a:pPr marL="12700" lvl="0" indent="0" algn="l" rtl="0">
              <a:lnSpc>
                <a:spcPct val="100000"/>
              </a:lnSpc>
              <a:spcBef>
                <a:spcPts val="745"/>
              </a:spcBef>
              <a:spcAft>
                <a:spcPts val="0"/>
              </a:spcAft>
              <a:buSzPts val="1400"/>
              <a:buNone/>
            </a:pPr>
            <a:r>
              <a:rPr lang="en-US" sz="4000" b="1" dirty="0">
                <a:solidFill>
                  <a:schemeClr val="dk2"/>
                </a:solidFill>
              </a:rPr>
              <a:t>Barcelona Women Acceleration Week</a:t>
            </a:r>
            <a:endParaRPr sz="4000" dirty="0">
              <a:solidFill>
                <a:schemeClr val="dk2"/>
              </a:solidFill>
            </a:endParaRPr>
          </a:p>
        </p:txBody>
      </p:sp>
      <p:sp>
        <p:nvSpPr>
          <p:cNvPr id="478" name="Google Shape;478;g12e70d67672_0_71"/>
          <p:cNvSpPr txBox="1">
            <a:spLocks noGrp="1"/>
          </p:cNvSpPr>
          <p:nvPr>
            <p:ph type="dt" idx="10"/>
          </p:nvPr>
        </p:nvSpPr>
        <p:spPr>
          <a:xfrm>
            <a:off x="916939" y="6465214"/>
            <a:ext cx="764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25/05/2022</a:t>
            </a:r>
            <a:endParaRPr/>
          </a:p>
        </p:txBody>
      </p:sp>
      <p:sp>
        <p:nvSpPr>
          <p:cNvPr id="479" name="Google Shape;479;g12e70d67672_0_71"/>
          <p:cNvSpPr txBox="1">
            <a:spLocks noGrp="1"/>
          </p:cNvSpPr>
          <p:nvPr>
            <p:ph type="ftr" idx="11"/>
          </p:nvPr>
        </p:nvSpPr>
        <p:spPr>
          <a:xfrm>
            <a:off x="5485891" y="6465214"/>
            <a:ext cx="12186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Dones</a:t>
            </a:r>
            <a:endParaRPr/>
          </a:p>
        </p:txBody>
      </p:sp>
      <p:sp>
        <p:nvSpPr>
          <p:cNvPr id="480" name="Google Shape;480;g12e70d67672_0_71"/>
          <p:cNvSpPr txBox="1">
            <a:spLocks noGrp="1"/>
          </p:cNvSpPr>
          <p:nvPr>
            <p:ph type="sldNum" idx="12"/>
          </p:nvPr>
        </p:nvSpPr>
        <p:spPr>
          <a:xfrm>
            <a:off x="11068811" y="6465214"/>
            <a:ext cx="2319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  <p:sp>
        <p:nvSpPr>
          <p:cNvPr id="481" name="Google Shape;481;g12e70d67672_0_71"/>
          <p:cNvSpPr txBox="1"/>
          <p:nvPr/>
        </p:nvSpPr>
        <p:spPr>
          <a:xfrm>
            <a:off x="5384801" y="2662500"/>
            <a:ext cx="6486300" cy="936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COCEMFE Barcelona </a:t>
            </a:r>
            <a:r>
              <a:rPr lang="en-US" sz="2000" b="1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participa</a:t>
            </a:r>
            <a:r>
              <a:rPr lang="en-US" sz="2000" b="1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2000" b="1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l’organització</a:t>
            </a:r>
            <a:r>
              <a:rPr lang="en-US" sz="2000" b="1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del </a:t>
            </a:r>
            <a:r>
              <a:rPr lang="en-US" sz="2000" b="1" i="0" u="none" strike="noStrike" cap="none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BWAW, que </a:t>
            </a:r>
            <a:r>
              <a:rPr lang="en-US" sz="2000" b="1" i="0" u="none" strike="noStrike" cap="none" dirty="0" err="1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es</a:t>
            </a:r>
            <a:r>
              <a:rPr lang="en-US" sz="2000" b="1" i="0" u="none" strike="noStrike" cap="none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dirty="0" err="1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duu</a:t>
            </a:r>
            <a:r>
              <a:rPr lang="en-US" sz="2000" b="1" i="0" u="none" strike="noStrike" cap="none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sz="2000" b="1" i="0" u="none" strike="noStrike" cap="none" dirty="0" err="1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terme</a:t>
            </a:r>
            <a:r>
              <a:rPr lang="en-US" sz="2000" b="1" i="0" u="none" strike="noStrike" cap="none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dirty="0" err="1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cada</a:t>
            </a:r>
            <a:r>
              <a:rPr lang="en-US" sz="2000" b="1" i="0" u="none" strike="noStrike" cap="none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any </a:t>
            </a:r>
            <a:r>
              <a:rPr lang="en-US" sz="2000" b="1" i="0" u="none" strike="noStrike" cap="none" dirty="0" err="1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durant</a:t>
            </a:r>
            <a:r>
              <a:rPr lang="en-US" sz="2000" b="1" i="0" u="none" strike="noStrike" cap="none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3 dies </a:t>
            </a:r>
            <a:r>
              <a:rPr lang="en-US" sz="2000" b="1" i="0" u="none" strike="noStrike" cap="none" dirty="0" err="1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entorn</a:t>
            </a:r>
            <a:r>
              <a:rPr lang="en-US" sz="2000" b="1" i="0" u="none" strike="noStrike" cap="none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del 8 de </a:t>
            </a:r>
            <a:r>
              <a:rPr lang="en-US" sz="2000" b="1" i="0" u="none" strike="noStrike" cap="none" dirty="0" err="1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març</a:t>
            </a:r>
            <a:r>
              <a:rPr lang="en-US" sz="2000" b="1" i="0" u="none" strike="noStrike" cap="none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Google Shape;483;g12e70d67672_0_71"/>
          <p:cNvSpPr txBox="1"/>
          <p:nvPr/>
        </p:nvSpPr>
        <p:spPr>
          <a:xfrm>
            <a:off x="5313150" y="3624226"/>
            <a:ext cx="6236100" cy="1723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L’objectiu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del BWAW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és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accelerar</a:t>
            </a:r>
            <a:r>
              <a:rPr lang="en-US" sz="2000" b="1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000" b="1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dinamitzar</a:t>
            </a:r>
            <a:r>
              <a:rPr lang="en-US" sz="2000" b="1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la </a:t>
            </a:r>
            <a:r>
              <a:rPr lang="en-US" sz="2000" b="1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igualtat</a:t>
            </a:r>
            <a:r>
              <a:rPr lang="en-US" sz="2000" b="1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000" b="1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gènere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per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ajudar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aconseguir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participació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plena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igualtat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0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condicions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les </a:t>
            </a:r>
            <a:r>
              <a:rPr lang="en-US" sz="20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dones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el </a:t>
            </a:r>
            <a:r>
              <a:rPr lang="en-US" sz="20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món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laboral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 sessions, </a:t>
            </a:r>
            <a:r>
              <a:rPr lang="en-US" sz="20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més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2.200 </a:t>
            </a:r>
            <a:r>
              <a:rPr lang="en-US" sz="20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persones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assistents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+50 </a:t>
            </a:r>
            <a:r>
              <a:rPr lang="en-US" sz="20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persones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intervinents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4" name="Google Shape;484;g12e70d67672_0_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81900" y="177175"/>
            <a:ext cx="2712730" cy="1464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72" y="2231472"/>
            <a:ext cx="4086353" cy="29206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36"/>
          <p:cNvSpPr/>
          <p:nvPr/>
        </p:nvSpPr>
        <p:spPr>
          <a:xfrm>
            <a:off x="613925" y="2650349"/>
            <a:ext cx="11065800" cy="2687063"/>
          </a:xfrm>
          <a:prstGeom prst="rect">
            <a:avLst/>
          </a:prstGeom>
          <a:solidFill>
            <a:srgbClr val="D5A6BD"/>
          </a:solidFill>
          <a:ln w="9525" cap="flat" cmpd="sng">
            <a:solidFill>
              <a:srgbClr val="D5A6B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36"/>
          <p:cNvSpPr/>
          <p:nvPr/>
        </p:nvSpPr>
        <p:spPr>
          <a:xfrm>
            <a:off x="8789625" y="299475"/>
            <a:ext cx="2111400" cy="1122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36"/>
          <p:cNvSpPr txBox="1"/>
          <p:nvPr/>
        </p:nvSpPr>
        <p:spPr>
          <a:xfrm>
            <a:off x="916939" y="1588062"/>
            <a:ext cx="10383772" cy="3583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2800" b="1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Cada</a:t>
            </a:r>
            <a:r>
              <a:rPr lang="en-US" sz="28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8 de </a:t>
            </a:r>
            <a:r>
              <a:rPr lang="en-US" sz="2800" b="1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març</a:t>
            </a:r>
            <a:r>
              <a:rPr lang="en-US" sz="28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ens</a:t>
            </a:r>
            <a:r>
              <a:rPr lang="en-US" sz="28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adherim</a:t>
            </a:r>
            <a:r>
              <a:rPr lang="en-US" sz="28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al Manifest del CERMI per a la </a:t>
            </a:r>
            <a:r>
              <a:rPr lang="en-US" sz="2800" b="1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reivindicació</a:t>
            </a:r>
            <a:r>
              <a:rPr lang="en-US" sz="28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dels</a:t>
            </a:r>
            <a:r>
              <a:rPr lang="en-US" sz="28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Drets</a:t>
            </a:r>
            <a:r>
              <a:rPr lang="en-US" sz="28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de les </a:t>
            </a:r>
            <a:r>
              <a:rPr lang="en-US" sz="2800" b="1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Dones</a:t>
            </a:r>
            <a:r>
              <a:rPr lang="en-US" sz="28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amb</a:t>
            </a:r>
            <a:r>
              <a:rPr lang="en-US" sz="28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Discapacitat</a:t>
            </a:r>
            <a:r>
              <a:rPr lang="en-US" sz="28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</a:p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lang="en-US" sz="28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28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US" sz="2800" b="1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Veinticinco</a:t>
            </a:r>
            <a:r>
              <a:rPr lang="en-US" sz="28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años</a:t>
            </a:r>
            <a:r>
              <a:rPr lang="en-US" sz="28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800" b="1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avances</a:t>
            </a:r>
            <a:r>
              <a:rPr lang="en-US" sz="28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2800" b="1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Retos</a:t>
            </a:r>
            <a:r>
              <a:rPr lang="en-US" sz="28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por</a:t>
            </a:r>
            <a:r>
              <a:rPr lang="en-US" sz="28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conseguir</a:t>
            </a:r>
            <a:r>
              <a:rPr lang="en-US" sz="28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”. Any 2022</a:t>
            </a:r>
          </a:p>
          <a:p>
            <a:pPr marL="3556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20204" pitchFamily="34" charset="0"/>
              <a:buChar char="•"/>
            </a:pPr>
            <a: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El </a:t>
            </a:r>
            <a:r>
              <a:rPr lang="en-US" sz="2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52,1%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de les </a:t>
            </a:r>
            <a:r>
              <a:rPr lang="en-US" sz="2000" b="0" i="0" u="none" strike="noStrike" cap="none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dones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que </a:t>
            </a:r>
            <a:r>
              <a:rPr lang="en-US" sz="2000" b="0" i="0" u="none" strike="noStrike" cap="none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tenen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entre </a:t>
            </a:r>
            <a:r>
              <a:rPr lang="en-US" sz="2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16 </a:t>
            </a:r>
            <a:r>
              <a:rPr lang="en-US" sz="2000" b="1" i="0" u="none" strike="noStrike" cap="none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25 </a:t>
            </a:r>
            <a:r>
              <a:rPr lang="en-US" sz="2000" b="1" i="0" u="none" strike="noStrike" cap="none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anys</a:t>
            </a:r>
            <a:r>
              <a:rPr lang="en-US" sz="2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cobra </a:t>
            </a:r>
            <a:r>
              <a:rPr lang="en-US" sz="2000" b="1" i="0" u="none" strike="noStrike" cap="none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menys</a:t>
            </a:r>
            <a:r>
              <a:rPr lang="en-US" sz="2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de 900 </a:t>
            </a:r>
            <a:r>
              <a:rPr lang="en-US" sz="20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euros,</a:t>
            </a:r>
            <a:r>
              <a:rPr lang="en-US" sz="20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mentre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que  </a:t>
            </a:r>
            <a:r>
              <a:rPr lang="en-US" sz="2000" b="0" i="0" u="none" strike="noStrike" cap="none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les </a:t>
            </a:r>
            <a:r>
              <a:rPr lang="en-US" sz="2000" b="0" i="0" u="none" strike="noStrike" cap="none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dones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majors de 55 </a:t>
            </a:r>
            <a:r>
              <a:rPr lang="en-US" sz="2000" b="0" i="0" u="none" strike="noStrike" cap="none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anys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el </a:t>
            </a:r>
            <a:r>
              <a:rPr lang="en-US" sz="2000" b="0" i="0" u="none" strike="noStrike" cap="none" dirty="0" err="1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percentatge</a:t>
            </a:r>
            <a:r>
              <a:rPr lang="en-US" sz="20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és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del 45,7%. Les </a:t>
            </a:r>
            <a:r>
              <a:rPr lang="en-US" sz="2000" b="0" i="0" u="none" strike="noStrike" cap="none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dones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amb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discapacitat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intel·lectual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tenen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000" b="0" i="0" u="none" strike="noStrike" cap="none" dirty="0" err="1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generalment</a:t>
            </a:r>
            <a:r>
              <a:rPr lang="en-US" sz="20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000" b="0" i="0" u="none" strike="noStrike" cap="none" dirty="0" err="1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salaris</a:t>
            </a:r>
            <a:r>
              <a:rPr lang="en-US" sz="20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més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baixos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n-US" sz="20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556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20204" pitchFamily="34" charset="0"/>
              <a:buChar char="•"/>
            </a:pPr>
            <a: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El </a:t>
            </a:r>
            <a:r>
              <a:rPr lang="en-US" sz="2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54,4%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000" b="0" i="0" u="none" strike="noStrike" cap="none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dones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amb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un </a:t>
            </a:r>
            <a:r>
              <a:rPr lang="en-US" sz="2000" b="0" i="0" u="none" strike="noStrike" cap="none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grau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000" b="0" i="0" u="none" strike="noStrike" cap="none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discapacitat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del 65% al 74% </a:t>
            </a:r>
            <a:r>
              <a:rPr lang="en-US" sz="2000" b="0" i="0" u="none" strike="noStrike" cap="none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té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una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remuneració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menor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 900 euros.</a:t>
            </a:r>
            <a:endParaRPr lang="en-US" sz="20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556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20204" pitchFamily="34" charset="0"/>
              <a:buChar char="•"/>
            </a:pPr>
            <a:r>
              <a:rPr lang="en-US" sz="2000" b="1" i="0" u="none" strike="noStrike" cap="none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Moltes</a:t>
            </a:r>
            <a:r>
              <a:rPr lang="en-US" sz="2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dones</a:t>
            </a:r>
            <a:r>
              <a:rPr lang="en-US" sz="2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no </a:t>
            </a:r>
            <a:r>
              <a:rPr lang="en-US" sz="2000" b="1" i="0" u="none" strike="noStrike" cap="none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troben</a:t>
            </a:r>
            <a:r>
              <a:rPr lang="en-US" sz="2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feina</a:t>
            </a:r>
            <a:r>
              <a:rPr lang="en-US" sz="2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degut a la </a:t>
            </a:r>
            <a:r>
              <a:rPr lang="en-US" sz="2000" b="1" i="0" u="none" strike="noStrike" cap="none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discapacitat</a:t>
            </a:r>
            <a:endParaRPr sz="20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492;p36"/>
          <p:cNvSpPr txBox="1">
            <a:spLocks noGrp="1"/>
          </p:cNvSpPr>
          <p:nvPr>
            <p:ph type="dt" idx="10"/>
          </p:nvPr>
        </p:nvSpPr>
        <p:spPr>
          <a:xfrm>
            <a:off x="916939" y="6465214"/>
            <a:ext cx="764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25/05/2022</a:t>
            </a:r>
            <a:endParaRPr/>
          </a:p>
        </p:txBody>
      </p:sp>
      <p:sp>
        <p:nvSpPr>
          <p:cNvPr id="493" name="Google Shape;493;p36"/>
          <p:cNvSpPr txBox="1">
            <a:spLocks noGrp="1"/>
          </p:cNvSpPr>
          <p:nvPr>
            <p:ph type="ftr" idx="11"/>
          </p:nvPr>
        </p:nvSpPr>
        <p:spPr>
          <a:xfrm>
            <a:off x="5485891" y="6465214"/>
            <a:ext cx="12186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Dones</a:t>
            </a:r>
            <a:endParaRPr/>
          </a:p>
        </p:txBody>
      </p:sp>
      <p:pic>
        <p:nvPicPr>
          <p:cNvPr id="494" name="Google Shape;49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81900" y="177175"/>
            <a:ext cx="2712730" cy="1464974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36"/>
          <p:cNvSpPr txBox="1">
            <a:spLocks noGrp="1"/>
          </p:cNvSpPr>
          <p:nvPr>
            <p:ph type="sldNum" idx="12"/>
          </p:nvPr>
        </p:nvSpPr>
        <p:spPr>
          <a:xfrm>
            <a:off x="11068811" y="6465214"/>
            <a:ext cx="2319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  <p:sp>
        <p:nvSpPr>
          <p:cNvPr id="496" name="Google Shape;496;p36"/>
          <p:cNvSpPr txBox="1">
            <a:spLocks noGrp="1"/>
          </p:cNvSpPr>
          <p:nvPr>
            <p:ph type="title"/>
          </p:nvPr>
        </p:nvSpPr>
        <p:spPr>
          <a:xfrm>
            <a:off x="613925" y="441512"/>
            <a:ext cx="4642200" cy="751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4800" b="1" noProof="0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4. Igualtat</a:t>
            </a:r>
            <a:endParaRPr lang="ca-ES" sz="4800" b="1" noProof="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821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37"/>
          <p:cNvSpPr/>
          <p:nvPr/>
        </p:nvSpPr>
        <p:spPr>
          <a:xfrm>
            <a:off x="6569575" y="2146317"/>
            <a:ext cx="4125900" cy="3273000"/>
          </a:xfrm>
          <a:prstGeom prst="rect">
            <a:avLst/>
          </a:prstGeom>
          <a:solidFill>
            <a:srgbClr val="D5A6BD"/>
          </a:solidFill>
          <a:ln w="9525" cap="flat" cmpd="sng">
            <a:solidFill>
              <a:srgbClr val="D5A6B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37"/>
          <p:cNvSpPr/>
          <p:nvPr/>
        </p:nvSpPr>
        <p:spPr>
          <a:xfrm>
            <a:off x="916939" y="2208546"/>
            <a:ext cx="4731600" cy="3417600"/>
          </a:xfrm>
          <a:prstGeom prst="rect">
            <a:avLst/>
          </a:prstGeom>
          <a:solidFill>
            <a:srgbClr val="D5A6BD"/>
          </a:solidFill>
          <a:ln w="9525" cap="flat" cmpd="sng">
            <a:solidFill>
              <a:srgbClr val="D5A6B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37"/>
          <p:cNvSpPr/>
          <p:nvPr/>
        </p:nvSpPr>
        <p:spPr>
          <a:xfrm>
            <a:off x="838200" y="6356603"/>
            <a:ext cx="10515600" cy="0"/>
          </a:xfrm>
          <a:custGeom>
            <a:avLst/>
            <a:gdLst/>
            <a:ahLst/>
            <a:cxnLst/>
            <a:rect l="l" t="t" r="r" b="b"/>
            <a:pathLst>
              <a:path w="10515600" h="120000" extrusionOk="0">
                <a:moveTo>
                  <a:pt x="0" y="0"/>
                </a:moveTo>
                <a:lnTo>
                  <a:pt x="10515600" y="0"/>
                </a:lnTo>
              </a:path>
            </a:pathLst>
          </a:custGeom>
          <a:noFill/>
          <a:ln w="9525" cap="flat" cmpd="sng">
            <a:solidFill>
              <a:srgbClr val="5B9B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37"/>
          <p:cNvSpPr txBox="1"/>
          <p:nvPr/>
        </p:nvSpPr>
        <p:spPr>
          <a:xfrm>
            <a:off x="1062617" y="2429643"/>
            <a:ext cx="4767060" cy="3398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❏"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FUNDACIÓN CERMI MUJERES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❏"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CEMUDIS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❏"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DONES NNUU BARCELONA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❏"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CONSELL DE DONES DE CASTELLDEFELS  </a:t>
            </a:r>
            <a:endParaRPr sz="2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❏"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INSTITUT CATALÀ DE LES DONES  </a:t>
            </a:r>
            <a:endParaRPr sz="2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❏"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CONSELL DE DONES DE LA ZONA FRANCA  </a:t>
            </a:r>
            <a:endParaRPr sz="2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❏"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CONFESQ</a:t>
            </a:r>
            <a:endParaRPr dirty="0"/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❏"/>
            </a:pPr>
            <a:r>
              <a:rPr lang="en-US" sz="2000" b="1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FIBROFELS</a:t>
            </a: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❏"/>
            </a:pPr>
            <a:r>
              <a:rPr lang="en-US" sz="2000" b="1" dirty="0" smtClean="0">
                <a:latin typeface="Calibri"/>
                <a:ea typeface="Calibri"/>
                <a:cs typeface="Calibri"/>
                <a:sym typeface="Calibri"/>
              </a:rPr>
              <a:t>CONSELL DE DONES </a:t>
            </a:r>
            <a:r>
              <a:rPr lang="en-US" sz="1800" b="1" dirty="0" smtClean="0">
                <a:latin typeface="Calibri"/>
                <a:ea typeface="Calibri"/>
                <a:cs typeface="Calibri"/>
                <a:sym typeface="Calibri"/>
              </a:rPr>
              <a:t>SANTS-MONTJUÏC</a:t>
            </a:r>
            <a:endParaRPr sz="18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01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6" name="Google Shape;506;p37"/>
          <p:cNvSpPr txBox="1">
            <a:spLocks noGrp="1"/>
          </p:cNvSpPr>
          <p:nvPr>
            <p:ph type="dt" idx="10"/>
          </p:nvPr>
        </p:nvSpPr>
        <p:spPr>
          <a:xfrm>
            <a:off x="916939" y="6465214"/>
            <a:ext cx="764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25/05/2022</a:t>
            </a:r>
            <a:endParaRPr/>
          </a:p>
        </p:txBody>
      </p:sp>
      <p:sp>
        <p:nvSpPr>
          <p:cNvPr id="507" name="Google Shape;507;p37"/>
          <p:cNvSpPr txBox="1">
            <a:spLocks noGrp="1"/>
          </p:cNvSpPr>
          <p:nvPr>
            <p:ph type="ftr" idx="11"/>
          </p:nvPr>
        </p:nvSpPr>
        <p:spPr>
          <a:xfrm>
            <a:off x="5485891" y="6465214"/>
            <a:ext cx="12186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Dones</a:t>
            </a:r>
            <a:endParaRPr/>
          </a:p>
        </p:txBody>
      </p:sp>
      <p:sp>
        <p:nvSpPr>
          <p:cNvPr id="508" name="Google Shape;508;p37"/>
          <p:cNvSpPr txBox="1">
            <a:spLocks noGrp="1"/>
          </p:cNvSpPr>
          <p:nvPr>
            <p:ph type="sldNum" idx="12"/>
          </p:nvPr>
        </p:nvSpPr>
        <p:spPr>
          <a:xfrm>
            <a:off x="11068811" y="6465214"/>
            <a:ext cx="23177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  <p:sp>
        <p:nvSpPr>
          <p:cNvPr id="509" name="Google Shape;509;p37"/>
          <p:cNvSpPr txBox="1">
            <a:spLocks noGrp="1"/>
          </p:cNvSpPr>
          <p:nvPr>
            <p:ph type="title"/>
          </p:nvPr>
        </p:nvSpPr>
        <p:spPr>
          <a:xfrm>
            <a:off x="838200" y="177225"/>
            <a:ext cx="6728669" cy="1618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22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745"/>
              </a:spcBef>
              <a:spcAft>
                <a:spcPts val="0"/>
              </a:spcAft>
              <a:buSzPts val="1400"/>
              <a:buNone/>
            </a:pPr>
            <a:r>
              <a:rPr lang="en-US" sz="5400" b="1" dirty="0" smtClean="0">
                <a:solidFill>
                  <a:schemeClr val="dk2"/>
                </a:solidFill>
              </a:rPr>
              <a:t>4. </a:t>
            </a:r>
            <a:r>
              <a:rPr lang="en-US" sz="5400" b="1" dirty="0" err="1" smtClean="0">
                <a:solidFill>
                  <a:schemeClr val="dk2"/>
                </a:solidFill>
              </a:rPr>
              <a:t>Igualtat</a:t>
            </a:r>
            <a:r>
              <a:rPr lang="en-US" sz="3800" b="1" dirty="0" smtClean="0">
                <a:solidFill>
                  <a:schemeClr val="dk2"/>
                </a:solidFill>
              </a:rPr>
              <a:t/>
            </a:r>
            <a:br>
              <a:rPr lang="en-US" sz="3800" b="1" dirty="0" smtClean="0">
                <a:solidFill>
                  <a:schemeClr val="dk2"/>
                </a:solidFill>
              </a:rPr>
            </a:br>
            <a:r>
              <a:rPr lang="en-US" sz="3600" dirty="0" err="1" smtClean="0">
                <a:solidFill>
                  <a:schemeClr val="dk2"/>
                </a:solidFill>
              </a:rPr>
              <a:t>Participació</a:t>
            </a:r>
            <a:r>
              <a:rPr lang="en-US" sz="3600" dirty="0" smtClean="0">
                <a:solidFill>
                  <a:schemeClr val="dk2"/>
                </a:solidFill>
              </a:rPr>
              <a:t> </a:t>
            </a:r>
            <a:r>
              <a:rPr lang="en-US" sz="3600" dirty="0" err="1" smtClean="0">
                <a:solidFill>
                  <a:schemeClr val="dk2"/>
                </a:solidFill>
              </a:rPr>
              <a:t>en</a:t>
            </a:r>
            <a:r>
              <a:rPr lang="en-US" sz="3600" dirty="0" smtClean="0">
                <a:solidFill>
                  <a:schemeClr val="dk2"/>
                </a:solidFill>
              </a:rPr>
              <a:t> </a:t>
            </a:r>
            <a:r>
              <a:rPr lang="en-US" sz="3600" dirty="0" err="1" smtClean="0">
                <a:solidFill>
                  <a:schemeClr val="dk2"/>
                </a:solidFill>
              </a:rPr>
              <a:t>els</a:t>
            </a:r>
            <a:r>
              <a:rPr lang="en-US" sz="3600" dirty="0" smtClean="0">
                <a:solidFill>
                  <a:schemeClr val="dk2"/>
                </a:solidFill>
              </a:rPr>
              <a:t> </a:t>
            </a:r>
            <a:r>
              <a:rPr lang="en-US" sz="3600" dirty="0" err="1" smtClean="0">
                <a:solidFill>
                  <a:schemeClr val="dk2"/>
                </a:solidFill>
              </a:rPr>
              <a:t>següents</a:t>
            </a:r>
            <a:r>
              <a:rPr lang="en-US" sz="3600" dirty="0" smtClean="0">
                <a:solidFill>
                  <a:schemeClr val="dk2"/>
                </a:solidFill>
              </a:rPr>
              <a:t> </a:t>
            </a:r>
            <a:r>
              <a:rPr lang="en-US" sz="3600" dirty="0" err="1" smtClean="0">
                <a:solidFill>
                  <a:schemeClr val="dk2"/>
                </a:solidFill>
              </a:rPr>
              <a:t>espais</a:t>
            </a:r>
            <a:r>
              <a:rPr lang="en-US" sz="3600" dirty="0" smtClean="0">
                <a:solidFill>
                  <a:schemeClr val="dk2"/>
                </a:solidFill>
              </a:rPr>
              <a:t>:</a:t>
            </a:r>
            <a:endParaRPr sz="3600" dirty="0">
              <a:solidFill>
                <a:schemeClr val="dk2"/>
              </a:solidFill>
            </a:endParaRPr>
          </a:p>
        </p:txBody>
      </p:sp>
      <p:pic>
        <p:nvPicPr>
          <p:cNvPr id="510" name="Google Shape;51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81900" y="177175"/>
            <a:ext cx="2712730" cy="1464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127" y="2428130"/>
            <a:ext cx="4865798" cy="29784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12eb69f22c2_0_0"/>
          <p:cNvSpPr/>
          <p:nvPr/>
        </p:nvSpPr>
        <p:spPr>
          <a:xfrm>
            <a:off x="6387353" y="2403615"/>
            <a:ext cx="5307277" cy="3557193"/>
          </a:xfrm>
          <a:custGeom>
            <a:avLst/>
            <a:gdLst/>
            <a:ahLst/>
            <a:cxnLst/>
            <a:rect l="l" t="t" r="r" b="b"/>
            <a:pathLst>
              <a:path w="10515600" h="4563110" extrusionOk="0">
                <a:moveTo>
                  <a:pt x="10515600" y="0"/>
                </a:moveTo>
                <a:lnTo>
                  <a:pt x="0" y="0"/>
                </a:lnTo>
                <a:lnTo>
                  <a:pt x="0" y="4562856"/>
                </a:lnTo>
                <a:lnTo>
                  <a:pt x="10515600" y="4562856"/>
                </a:lnTo>
                <a:lnTo>
                  <a:pt x="1051560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g12eb69f22c2_0_0"/>
          <p:cNvSpPr txBox="1"/>
          <p:nvPr/>
        </p:nvSpPr>
        <p:spPr>
          <a:xfrm>
            <a:off x="719667" y="360230"/>
            <a:ext cx="8726336" cy="861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Innovació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social</a:t>
            </a:r>
          </a:p>
        </p:txBody>
      </p:sp>
      <p:sp>
        <p:nvSpPr>
          <p:cNvPr id="532" name="Google Shape;532;g12eb69f22c2_0_0"/>
          <p:cNvSpPr txBox="1">
            <a:spLocks noGrp="1"/>
          </p:cNvSpPr>
          <p:nvPr>
            <p:ph type="ftr" idx="11"/>
          </p:nvPr>
        </p:nvSpPr>
        <p:spPr>
          <a:xfrm>
            <a:off x="5485901" y="6465225"/>
            <a:ext cx="1387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7585A7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CAB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7585A7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33" name="Google Shape;533;g12eb69f22c2_0_0"/>
          <p:cNvSpPr txBox="1">
            <a:spLocks noGrp="1"/>
          </p:cNvSpPr>
          <p:nvPr>
            <p:ph type="sldNum" idx="12"/>
          </p:nvPr>
        </p:nvSpPr>
        <p:spPr>
          <a:xfrm>
            <a:off x="11068811" y="6465214"/>
            <a:ext cx="2319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7585A7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38100" marR="0" lvl="0" indent="0" algn="l" defTabSz="914400" rtl="0" eaLnBrk="1" fontAlgn="auto" latinLnBrk="0" hangingPunct="1">
                <a:lnSpc>
                  <a:spcPct val="103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35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7585A7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34" name="Google Shape;534;g12eb69f22c2_0_0"/>
          <p:cNvSpPr/>
          <p:nvPr/>
        </p:nvSpPr>
        <p:spPr>
          <a:xfrm>
            <a:off x="8789625" y="299475"/>
            <a:ext cx="2111400" cy="1122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6" name="Google Shape;536;g12eb69f22c2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81900" y="177175"/>
            <a:ext cx="2712730" cy="146497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90F43BC-BC0A-6F45-9118-2FE5C779B23B}"/>
              </a:ext>
            </a:extLst>
          </p:cNvPr>
          <p:cNvSpPr/>
          <p:nvPr/>
        </p:nvSpPr>
        <p:spPr>
          <a:xfrm>
            <a:off x="500930" y="1480441"/>
            <a:ext cx="5442670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573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s-ES" sz="28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MOU-TE: FORMA’T i OCUPA’T</a:t>
            </a:r>
          </a:p>
          <a:p>
            <a:pPr marL="18573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tabLst/>
              <a:defRPr/>
            </a:pP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PROJECTE D’ECONOMIA CIRCULAR I INNOVACIÓ PER A LA MILLORA DE L’EMPLEABILITAT</a:t>
            </a:r>
            <a:endParaRPr kumimoji="0" lang="es-ES" sz="24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355600" marR="0" lvl="0" indent="-222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tabLst/>
              <a:defRPr/>
            </a:pP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1910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Empoderament</a:t>
            </a: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de 20 dones </a:t>
            </a:r>
            <a:r>
              <a:rPr kumimoji="0" lang="es-E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majors</a:t>
            </a: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45 </a:t>
            </a:r>
            <a:r>
              <a:rPr kumimoji="0" lang="es-E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anys</a:t>
            </a: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kumimoji="0" lang="es-E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amb</a:t>
            </a: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s-E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discapacitat</a:t>
            </a: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i en </a:t>
            </a:r>
            <a:r>
              <a:rPr kumimoji="0" lang="es-E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risc</a:t>
            </a: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s-E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d’exclusió</a:t>
            </a: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social i </a:t>
            </a:r>
            <a:r>
              <a:rPr kumimoji="0" lang="es-E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discriminació</a:t>
            </a: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s-E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interseccional</a:t>
            </a: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41910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 panose="020B0604020202020204" pitchFamily="34" charset="0"/>
              <a:buChar char="•"/>
              <a:tabLst/>
              <a:defRPr/>
            </a:pP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1910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Formació</a:t>
            </a: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kumimoji="0" lang="es-E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orientació</a:t>
            </a: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laboral, </a:t>
            </a:r>
            <a:r>
              <a:rPr kumimoji="0" lang="es-E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acompanyament</a:t>
            </a: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en la cerca de  </a:t>
            </a:r>
            <a:r>
              <a:rPr kumimoji="0" lang="es-E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feina</a:t>
            </a: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en el </a:t>
            </a:r>
            <a:r>
              <a:rPr kumimoji="0" lang="es-E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món</a:t>
            </a: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s-E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ordinari</a:t>
            </a: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kumimoji="0" lang="es-E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empoderament</a:t>
            </a: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kumimoji="0" lang="es-E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acompanyament</a:t>
            </a: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en  </a:t>
            </a:r>
            <a:r>
              <a:rPr kumimoji="0" lang="es-E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l’autoocupació</a:t>
            </a: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 </a:t>
            </a:r>
          </a:p>
          <a:p>
            <a:pPr marL="41910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 panose="020B0604020202020204" pitchFamily="34" charset="0"/>
              <a:buChar char="•"/>
              <a:tabLst/>
              <a:defRPr/>
            </a:pP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1910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Introducció</a:t>
            </a: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a la </a:t>
            </a:r>
            <a:r>
              <a:rPr kumimoji="0" lang="es-E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fabricació</a:t>
            </a: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digital i a </a:t>
            </a:r>
            <a:r>
              <a:rPr kumimoji="0" lang="es-E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l’economía</a:t>
            </a: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circular </a:t>
            </a:r>
            <a:r>
              <a:rPr kumimoji="0" lang="es-E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amb</a:t>
            </a: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el </a:t>
            </a:r>
            <a:r>
              <a:rPr kumimoji="0" lang="es-E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suport</a:t>
            </a: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de la </a:t>
            </a:r>
            <a:r>
              <a:rPr kumimoji="0" lang="es-E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xarxa</a:t>
            </a: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s-E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d’Ateneus</a:t>
            </a: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kumimoji="0" lang="es-E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Fabricació</a:t>
            </a: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Digital</a:t>
            </a:r>
          </a:p>
        </p:txBody>
      </p:sp>
      <p:pic>
        <p:nvPicPr>
          <p:cNvPr id="16" name="Imagen 1">
            <a:extLst>
              <a:ext uri="{FF2B5EF4-FFF2-40B4-BE49-F238E27FC236}">
                <a16:creationId xmlns:a16="http://schemas.microsoft.com/office/drawing/2014/main" id="{8C6D9DFD-0E96-734C-A8B7-04A983B440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9501" y="1702904"/>
            <a:ext cx="5319645" cy="403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1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12eb69f22c2_0_0"/>
          <p:cNvSpPr/>
          <p:nvPr/>
        </p:nvSpPr>
        <p:spPr>
          <a:xfrm>
            <a:off x="6147651" y="1944724"/>
            <a:ext cx="5546979" cy="4159054"/>
          </a:xfrm>
          <a:custGeom>
            <a:avLst/>
            <a:gdLst/>
            <a:ahLst/>
            <a:cxnLst/>
            <a:rect l="l" t="t" r="r" b="b"/>
            <a:pathLst>
              <a:path w="10515600" h="4563110" extrusionOk="0">
                <a:moveTo>
                  <a:pt x="10515600" y="0"/>
                </a:moveTo>
                <a:lnTo>
                  <a:pt x="0" y="0"/>
                </a:lnTo>
                <a:lnTo>
                  <a:pt x="0" y="4562856"/>
                </a:lnTo>
                <a:lnTo>
                  <a:pt x="10515600" y="4562856"/>
                </a:lnTo>
                <a:lnTo>
                  <a:pt x="1051560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g12eb69f22c2_0_0"/>
          <p:cNvSpPr txBox="1"/>
          <p:nvPr/>
        </p:nvSpPr>
        <p:spPr>
          <a:xfrm>
            <a:off x="728133" y="360230"/>
            <a:ext cx="8717870" cy="861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5080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4800" b="1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lang="en-US" sz="4800" b="1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Innovació</a:t>
            </a:r>
            <a:r>
              <a:rPr lang="en-US" sz="4800" b="1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social</a:t>
            </a:r>
          </a:p>
        </p:txBody>
      </p:sp>
      <p:sp>
        <p:nvSpPr>
          <p:cNvPr id="532" name="Google Shape;532;g12eb69f22c2_0_0"/>
          <p:cNvSpPr txBox="1">
            <a:spLocks noGrp="1"/>
          </p:cNvSpPr>
          <p:nvPr>
            <p:ph type="ftr" idx="11"/>
          </p:nvPr>
        </p:nvSpPr>
        <p:spPr>
          <a:xfrm>
            <a:off x="5485901" y="6465225"/>
            <a:ext cx="1387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CAB</a:t>
            </a:r>
            <a:endParaRPr/>
          </a:p>
        </p:txBody>
      </p:sp>
      <p:sp>
        <p:nvSpPr>
          <p:cNvPr id="533" name="Google Shape;533;g12eb69f22c2_0_0"/>
          <p:cNvSpPr txBox="1">
            <a:spLocks noGrp="1"/>
          </p:cNvSpPr>
          <p:nvPr>
            <p:ph type="sldNum" idx="12"/>
          </p:nvPr>
        </p:nvSpPr>
        <p:spPr>
          <a:xfrm>
            <a:off x="11068811" y="6465214"/>
            <a:ext cx="2319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  <p:sp>
        <p:nvSpPr>
          <p:cNvPr id="534" name="Google Shape;534;g12eb69f22c2_0_0"/>
          <p:cNvSpPr/>
          <p:nvPr/>
        </p:nvSpPr>
        <p:spPr>
          <a:xfrm>
            <a:off x="8789625" y="299475"/>
            <a:ext cx="2111400" cy="1122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6" name="Google Shape;536;g12eb69f22c2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81900" y="177175"/>
            <a:ext cx="2712730" cy="146497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63394AC-D6FE-FA4B-9EF6-7135D3B6227C}"/>
              </a:ext>
            </a:extLst>
          </p:cNvPr>
          <p:cNvSpPr/>
          <p:nvPr/>
        </p:nvSpPr>
        <p:spPr>
          <a:xfrm>
            <a:off x="500930" y="1480441"/>
            <a:ext cx="544267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5738" lvl="0">
              <a:buSzPts val="3200"/>
            </a:pPr>
            <a:r>
              <a:rPr lang="es-ES" sz="2000" b="1" dirty="0">
                <a:solidFill>
                  <a:schemeClr val="bg2">
                    <a:lumMod val="75000"/>
                  </a:schemeClr>
                </a:solidFill>
              </a:rPr>
              <a:t>Jornada ‘</a:t>
            </a:r>
            <a:r>
              <a:rPr lang="es-ES" sz="2000" b="1" dirty="0" err="1">
                <a:solidFill>
                  <a:schemeClr val="bg2">
                    <a:lumMod val="75000"/>
                  </a:schemeClr>
                </a:solidFill>
              </a:rPr>
              <a:t>Plataformització</a:t>
            </a:r>
            <a:r>
              <a:rPr lang="es-ES" sz="2000" b="1" dirty="0">
                <a:solidFill>
                  <a:schemeClr val="bg2">
                    <a:lumMod val="75000"/>
                  </a:schemeClr>
                </a:solidFill>
              </a:rPr>
              <a:t> de </a:t>
            </a:r>
            <a:r>
              <a:rPr lang="es-ES" sz="2000" b="1" dirty="0" err="1">
                <a:solidFill>
                  <a:schemeClr val="bg2">
                    <a:lumMod val="75000"/>
                  </a:schemeClr>
                </a:solidFill>
              </a:rPr>
              <a:t>l'economia</a:t>
            </a:r>
            <a:r>
              <a:rPr lang="es-ES" sz="2000" b="1" dirty="0">
                <a:solidFill>
                  <a:schemeClr val="bg2">
                    <a:lumMod val="75000"/>
                  </a:schemeClr>
                </a:solidFill>
              </a:rPr>
              <a:t>: </a:t>
            </a:r>
            <a:r>
              <a:rPr lang="es-ES" sz="2000" b="1" dirty="0" err="1">
                <a:solidFill>
                  <a:schemeClr val="bg2">
                    <a:lumMod val="75000"/>
                  </a:schemeClr>
                </a:solidFill>
              </a:rPr>
              <a:t>oportunitats</a:t>
            </a:r>
            <a:r>
              <a:rPr lang="es-ES" sz="2000" b="1" dirty="0">
                <a:solidFill>
                  <a:schemeClr val="bg2">
                    <a:lumMod val="75000"/>
                  </a:schemeClr>
                </a:solidFill>
              </a:rPr>
              <a:t> per a la </a:t>
            </a:r>
            <a:r>
              <a:rPr lang="es-ES" sz="2000" b="1" dirty="0" err="1">
                <a:solidFill>
                  <a:schemeClr val="bg2">
                    <a:lumMod val="75000"/>
                  </a:schemeClr>
                </a:solidFill>
              </a:rPr>
              <a:t>inserció</a:t>
            </a:r>
            <a:r>
              <a:rPr lang="es-ES" sz="2000" b="1" dirty="0">
                <a:solidFill>
                  <a:schemeClr val="bg2">
                    <a:lumMod val="75000"/>
                  </a:schemeClr>
                </a:solidFill>
              </a:rPr>
              <a:t> laboral i </a:t>
            </a:r>
            <a:r>
              <a:rPr lang="es-ES" sz="2000" b="1" dirty="0" err="1">
                <a:solidFill>
                  <a:schemeClr val="bg2">
                    <a:lumMod val="75000"/>
                  </a:schemeClr>
                </a:solidFill>
              </a:rPr>
              <a:t>l'emprenedoria</a:t>
            </a:r>
            <a:r>
              <a:rPr lang="es-ES" sz="2000" b="1" dirty="0">
                <a:solidFill>
                  <a:schemeClr val="bg2">
                    <a:lumMod val="75000"/>
                  </a:schemeClr>
                </a:solidFill>
              </a:rPr>
              <a:t> de les persones </a:t>
            </a:r>
            <a:r>
              <a:rPr lang="es-ES" sz="2000" b="1" dirty="0" err="1">
                <a:solidFill>
                  <a:schemeClr val="bg2">
                    <a:lumMod val="75000"/>
                  </a:schemeClr>
                </a:solidFill>
              </a:rPr>
              <a:t>amb</a:t>
            </a:r>
            <a:r>
              <a:rPr lang="es-ES" sz="2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bg2">
                    <a:lumMod val="75000"/>
                  </a:schemeClr>
                </a:solidFill>
              </a:rPr>
              <a:t>discapacitat</a:t>
            </a:r>
            <a:r>
              <a:rPr lang="es-ES" sz="2000" b="1" dirty="0">
                <a:solidFill>
                  <a:schemeClr val="bg2">
                    <a:lumMod val="75000"/>
                  </a:schemeClr>
                </a:solidFill>
              </a:rPr>
              <a:t>’.</a:t>
            </a:r>
            <a:endParaRPr lang="es-ES" sz="1800" b="1" dirty="0">
              <a:solidFill>
                <a:schemeClr val="bg2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55600" lvl="0" indent="-222250">
              <a:buSzPts val="1900"/>
            </a:pPr>
            <a:r>
              <a:rPr lang="es-ES" sz="1800" b="1" dirty="0"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419100" lvl="0" indent="-285750">
              <a:buSzPts val="1900"/>
              <a:buFont typeface="Arial" panose="020B0604020202020204" pitchFamily="34" charset="0"/>
              <a:buChar char="•"/>
            </a:pPr>
            <a:r>
              <a:rPr lang="es-ES" sz="1800" dirty="0"/>
              <a:t>Taula Rodona: “</a:t>
            </a:r>
            <a:r>
              <a:rPr lang="es-ES" sz="1800" dirty="0" err="1"/>
              <a:t>Inserció</a:t>
            </a:r>
            <a:r>
              <a:rPr lang="es-ES" sz="1800" dirty="0"/>
              <a:t> laboral i </a:t>
            </a:r>
            <a:r>
              <a:rPr lang="es-ES" sz="1800" dirty="0" err="1"/>
              <a:t>emprenedoria</a:t>
            </a:r>
            <a:r>
              <a:rPr lang="es-ES" sz="1800" dirty="0"/>
              <a:t> de les persones </a:t>
            </a:r>
            <a:r>
              <a:rPr lang="es-ES" sz="1800" dirty="0" err="1"/>
              <a:t>amb</a:t>
            </a:r>
            <a:r>
              <a:rPr lang="es-ES" sz="1800" dirty="0"/>
              <a:t> </a:t>
            </a:r>
            <a:r>
              <a:rPr lang="es-ES" sz="1800" dirty="0" err="1" smtClean="0"/>
              <a:t>discapacitat</a:t>
            </a:r>
            <a:r>
              <a:rPr lang="es-ES" sz="1800" dirty="0" smtClean="0"/>
              <a:t>: </a:t>
            </a:r>
            <a:r>
              <a:rPr lang="es-ES" sz="1800" dirty="0"/>
              <a:t>un </a:t>
            </a:r>
            <a:r>
              <a:rPr lang="es-ES" sz="1800" dirty="0" err="1"/>
              <a:t>món</a:t>
            </a:r>
            <a:r>
              <a:rPr lang="es-ES" sz="1800" dirty="0"/>
              <a:t> de </a:t>
            </a:r>
            <a:r>
              <a:rPr lang="es-ES" sz="1800" dirty="0" err="1"/>
              <a:t>plataformes</a:t>
            </a:r>
            <a:r>
              <a:rPr lang="es-ES" sz="1800" dirty="0"/>
              <a:t>”.</a:t>
            </a:r>
          </a:p>
          <a:p>
            <a:pPr marL="419100" lvl="0" indent="-285750">
              <a:buSzPts val="1900"/>
              <a:buFont typeface="Arial" panose="020B0604020202020204" pitchFamily="34" charset="0"/>
              <a:buChar char="•"/>
            </a:pPr>
            <a:endParaRPr lang="es-ES" sz="1800" b="1" dirty="0">
              <a:latin typeface="Calibri"/>
              <a:ea typeface="Calibri"/>
              <a:cs typeface="Calibri"/>
              <a:sym typeface="Calibri"/>
            </a:endParaRPr>
          </a:p>
          <a:p>
            <a:pPr marL="419100" lvl="0" indent="-285750">
              <a:buSzPts val="1900"/>
              <a:buFont typeface="Arial" panose="020B0604020202020204" pitchFamily="34" charset="0"/>
              <a:buChar char="•"/>
            </a:pPr>
            <a:r>
              <a:rPr lang="es-ES" sz="1800" dirty="0">
                <a:sym typeface="Calibri"/>
              </a:rPr>
              <a:t>Taula Rodona: </a:t>
            </a:r>
            <a:r>
              <a:rPr lang="es-ES" sz="1800" dirty="0"/>
              <a:t>“</a:t>
            </a:r>
            <a:r>
              <a:rPr lang="es-ES" sz="1800" dirty="0" err="1"/>
              <a:t>Promoció</a:t>
            </a:r>
            <a:r>
              <a:rPr lang="es-ES" sz="1800" dirty="0"/>
              <a:t> de la </a:t>
            </a:r>
            <a:r>
              <a:rPr lang="es-ES" sz="1800" dirty="0" err="1"/>
              <a:t>capacitació</a:t>
            </a:r>
            <a:r>
              <a:rPr lang="es-ES" sz="1800" dirty="0"/>
              <a:t> en un </a:t>
            </a:r>
            <a:r>
              <a:rPr lang="es-ES" sz="1800" dirty="0" err="1"/>
              <a:t>context</a:t>
            </a:r>
            <a:r>
              <a:rPr lang="es-ES" sz="1800" dirty="0"/>
              <a:t> de </a:t>
            </a:r>
            <a:r>
              <a:rPr lang="es-ES" sz="1800" dirty="0" err="1"/>
              <a:t>plataformes</a:t>
            </a:r>
            <a:r>
              <a:rPr lang="es-ES" sz="1800" dirty="0"/>
              <a:t>”.</a:t>
            </a:r>
            <a:endParaRPr lang="es-ES" sz="1800" dirty="0">
              <a:sym typeface="Calibri"/>
            </a:endParaRPr>
          </a:p>
          <a:p>
            <a:pPr marL="419100" lvl="0" indent="-285750">
              <a:buSzPts val="1900"/>
              <a:buFont typeface="Arial" panose="020B0604020202020204" pitchFamily="34" charset="0"/>
              <a:buChar char="•"/>
            </a:pPr>
            <a:endParaRPr lang="es-ES" sz="1800" dirty="0">
              <a:sym typeface="Calibri"/>
            </a:endParaRPr>
          </a:p>
          <a:p>
            <a:pPr marL="419100" lvl="0" indent="-285750">
              <a:buSzPts val="1900"/>
              <a:buFont typeface="Arial" panose="020B0604020202020204" pitchFamily="34" charset="0"/>
              <a:buChar char="•"/>
            </a:pPr>
            <a:r>
              <a:rPr lang="es-ES" sz="1800" dirty="0" err="1">
                <a:sym typeface="Calibri"/>
              </a:rPr>
              <a:t>Introducció</a:t>
            </a:r>
            <a:r>
              <a:rPr lang="es-ES" sz="1800" dirty="0">
                <a:sym typeface="Calibri"/>
              </a:rPr>
              <a:t> a la </a:t>
            </a:r>
            <a:r>
              <a:rPr lang="es-ES" sz="1800" dirty="0" err="1">
                <a:sym typeface="Calibri"/>
              </a:rPr>
              <a:t>fabricació</a:t>
            </a:r>
            <a:r>
              <a:rPr lang="es-ES" sz="1800" dirty="0">
                <a:sym typeface="Calibri"/>
              </a:rPr>
              <a:t> digital i a </a:t>
            </a:r>
            <a:r>
              <a:rPr lang="es-ES" sz="1800" dirty="0" err="1">
                <a:sym typeface="Calibri"/>
              </a:rPr>
              <a:t>l’economía</a:t>
            </a:r>
            <a:r>
              <a:rPr lang="es-ES" sz="1800" dirty="0">
                <a:sym typeface="Calibri"/>
              </a:rPr>
              <a:t> circular </a:t>
            </a:r>
            <a:r>
              <a:rPr lang="es-ES" sz="1800" dirty="0" err="1">
                <a:sym typeface="Calibri"/>
              </a:rPr>
              <a:t>amb</a:t>
            </a:r>
            <a:r>
              <a:rPr lang="es-ES" sz="1800" dirty="0">
                <a:sym typeface="Calibri"/>
              </a:rPr>
              <a:t> el </a:t>
            </a:r>
            <a:r>
              <a:rPr lang="es-ES" sz="1800" dirty="0" err="1">
                <a:sym typeface="Calibri"/>
              </a:rPr>
              <a:t>suport</a:t>
            </a:r>
            <a:r>
              <a:rPr lang="es-ES" sz="1800" dirty="0">
                <a:sym typeface="Calibri"/>
              </a:rPr>
              <a:t> de la </a:t>
            </a:r>
            <a:r>
              <a:rPr lang="es-ES" sz="1800" dirty="0" err="1">
                <a:sym typeface="Calibri"/>
              </a:rPr>
              <a:t>xarxa</a:t>
            </a:r>
            <a:r>
              <a:rPr lang="es-ES" sz="1800" dirty="0">
                <a:sym typeface="Calibri"/>
              </a:rPr>
              <a:t> </a:t>
            </a:r>
            <a:r>
              <a:rPr lang="es-ES" sz="1800" dirty="0" err="1">
                <a:sym typeface="Calibri"/>
              </a:rPr>
              <a:t>d’Ateneus</a:t>
            </a:r>
            <a:r>
              <a:rPr lang="es-ES" sz="1800" dirty="0">
                <a:sym typeface="Calibri"/>
              </a:rPr>
              <a:t> de </a:t>
            </a:r>
            <a:r>
              <a:rPr lang="es-ES" sz="1800" dirty="0" err="1">
                <a:sym typeface="Calibri"/>
              </a:rPr>
              <a:t>Fabricació</a:t>
            </a:r>
            <a:r>
              <a:rPr lang="es-ES" sz="1800" dirty="0">
                <a:sym typeface="Calibri"/>
              </a:rPr>
              <a:t> </a:t>
            </a:r>
            <a:r>
              <a:rPr lang="es-ES" sz="1800" dirty="0" smtClean="0">
                <a:sym typeface="Calibri"/>
              </a:rPr>
              <a:t>Digital.</a:t>
            </a:r>
            <a:endParaRPr lang="es-ES" sz="1800" dirty="0">
              <a:sym typeface="Calibri"/>
            </a:endParaRPr>
          </a:p>
        </p:txBody>
      </p:sp>
      <p:pic>
        <p:nvPicPr>
          <p:cNvPr id="2050" name="Picture 2" descr="Taula rodona">
            <a:extLst>
              <a:ext uri="{FF2B5EF4-FFF2-40B4-BE49-F238E27FC236}">
                <a16:creationId xmlns:a16="http://schemas.microsoft.com/office/drawing/2014/main" id="{FBD7E11E-523D-E945-919B-F5FA28A0E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651" y="1836218"/>
            <a:ext cx="5249416" cy="393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76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12eb69f22c2_0_0"/>
          <p:cNvSpPr/>
          <p:nvPr/>
        </p:nvSpPr>
        <p:spPr>
          <a:xfrm>
            <a:off x="344400" y="2934875"/>
            <a:ext cx="6229200" cy="3129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g12eb69f22c2_0_0"/>
          <p:cNvSpPr/>
          <p:nvPr/>
        </p:nvSpPr>
        <p:spPr>
          <a:xfrm>
            <a:off x="6088856" y="3461409"/>
            <a:ext cx="5546979" cy="2578157"/>
          </a:xfrm>
          <a:custGeom>
            <a:avLst/>
            <a:gdLst/>
            <a:ahLst/>
            <a:cxnLst/>
            <a:rect l="l" t="t" r="r" b="b"/>
            <a:pathLst>
              <a:path w="10515600" h="4563110" extrusionOk="0">
                <a:moveTo>
                  <a:pt x="10515600" y="0"/>
                </a:moveTo>
                <a:lnTo>
                  <a:pt x="0" y="0"/>
                </a:lnTo>
                <a:lnTo>
                  <a:pt x="0" y="4562856"/>
                </a:lnTo>
                <a:lnTo>
                  <a:pt x="10515600" y="4562856"/>
                </a:lnTo>
                <a:lnTo>
                  <a:pt x="1051560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g12eb69f22c2_0_0"/>
          <p:cNvSpPr txBox="1"/>
          <p:nvPr/>
        </p:nvSpPr>
        <p:spPr>
          <a:xfrm>
            <a:off x="500930" y="360230"/>
            <a:ext cx="8945073" cy="1357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5080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4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lang="en-US" sz="4000" b="1" i="0" u="none" strike="noStrike" cap="none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4000" b="1" i="0" u="none" strike="noStrike" cap="none" dirty="0" err="1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Relacions</a:t>
            </a:r>
            <a:r>
              <a:rPr lang="en-US" sz="4000" b="1" i="0" u="none" strike="noStrike" cap="none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i="0" u="none" strike="noStrike" cap="none" dirty="0" err="1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Institucionals</a:t>
            </a:r>
            <a:endParaRPr lang="en-US" sz="4000" b="1" i="0" u="none" strike="noStrike" cap="none" dirty="0" smtClean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5080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600" b="1" dirty="0" err="1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Consell</a:t>
            </a:r>
            <a:r>
              <a:rPr lang="en-US" sz="3600" b="1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d’Associacions</a:t>
            </a:r>
            <a:r>
              <a:rPr lang="en-US" sz="3600" b="1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de Barcelona</a:t>
            </a:r>
            <a:endParaRPr sz="3600" b="1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0" name="Google Shape;530;g12eb69f22c2_0_0"/>
          <p:cNvSpPr txBox="1"/>
          <p:nvPr/>
        </p:nvSpPr>
        <p:spPr>
          <a:xfrm>
            <a:off x="575775" y="2123125"/>
            <a:ext cx="5308800" cy="4117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5080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en-US" sz="2000" b="0" i="0" u="none" strike="noStrike" cap="none" dirty="0" smtClea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5080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en-US" sz="2000" dirty="0" smtClean="0">
              <a:latin typeface="Calibri"/>
              <a:ea typeface="Calibri"/>
              <a:cs typeface="Calibri"/>
              <a:sym typeface="Calibri"/>
            </a:endParaRPr>
          </a:p>
          <a:p>
            <a:pPr marL="12700" marR="5080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Consell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d’Associacions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Barcelona (CAB), </a:t>
            </a:r>
            <a:r>
              <a:rPr lang="en-US" sz="20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és</a:t>
            </a:r>
            <a:r>
              <a:rPr lang="en-US" sz="20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un </a:t>
            </a:r>
            <a:r>
              <a:rPr lang="en-US" sz="2000" b="1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espai</a:t>
            </a:r>
            <a:r>
              <a:rPr lang="en-US" sz="2000" b="1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d’intercanvi</a:t>
            </a:r>
            <a:r>
              <a:rPr lang="en-US" sz="2000" b="1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000" b="1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coordinació</a:t>
            </a:r>
            <a:r>
              <a:rPr lang="en-US" sz="2000" b="1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per </a:t>
            </a:r>
            <a:r>
              <a:rPr lang="en-US" sz="2000" b="1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enfortir</a:t>
            </a:r>
            <a:r>
              <a:rPr lang="en-US" sz="2000" b="1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el </a:t>
            </a:r>
            <a:r>
              <a:rPr lang="en-US" sz="2000" b="1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conjunt</a:t>
            </a:r>
            <a:r>
              <a:rPr lang="en-US" sz="2000" b="1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del </a:t>
            </a:r>
            <a:r>
              <a:rPr lang="en-US" sz="2000" b="1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teixit</a:t>
            </a:r>
            <a:r>
              <a:rPr lang="en-US" sz="2000" b="1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associatiu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la </a:t>
            </a:r>
            <a:r>
              <a:rPr lang="en-US" sz="20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Ciutat. La </a:t>
            </a:r>
            <a:r>
              <a:rPr lang="en-US" sz="20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Presidència</a:t>
            </a:r>
            <a:r>
              <a:rPr lang="en-US" sz="20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 COCEMFE Barcelona </a:t>
            </a:r>
            <a:r>
              <a:rPr lang="en-US" sz="20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ostenta</a:t>
            </a:r>
            <a:r>
              <a:rPr lang="en-US" sz="20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una</a:t>
            </a:r>
            <a:r>
              <a:rPr lang="en-US" sz="20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vocalia</a:t>
            </a:r>
            <a:r>
              <a:rPr lang="en-US" sz="20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20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la Junta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Directiva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des del 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2021, </a:t>
            </a:r>
            <a:r>
              <a:rPr lang="en-US" sz="20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amb</a:t>
            </a:r>
            <a:r>
              <a:rPr lang="en-US" sz="20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les </a:t>
            </a:r>
            <a:r>
              <a:rPr lang="en-US" sz="20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responsabilitats</a:t>
            </a:r>
            <a:r>
              <a:rPr lang="en-US" sz="20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0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l’OIDP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0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Polítiques</a:t>
            </a:r>
            <a:r>
              <a:rPr lang="en-US" sz="20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d’Igualtat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Relacions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Internacionals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12700" marR="5080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5080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1600" b="1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Projectes</a:t>
            </a:r>
            <a:r>
              <a:rPr lang="en-US" sz="1600" b="1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600" b="1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Estudi</a:t>
            </a:r>
            <a:r>
              <a:rPr lang="en-US" sz="1600" b="1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associacions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Utilitat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Pública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Codi </a:t>
            </a:r>
            <a:r>
              <a:rPr lang="en-US" sz="1600" b="1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Ètic</a:t>
            </a:r>
            <a:r>
              <a:rPr lang="en-US" sz="1600" b="1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1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català</a:t>
            </a:r>
            <a:r>
              <a:rPr lang="en-US" sz="1600" b="1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600" b="1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Índex</a:t>
            </a:r>
            <a:r>
              <a:rPr lang="en-US" sz="1600" b="1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600" b="1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Democràcia</a:t>
            </a:r>
            <a:r>
              <a:rPr lang="en-US" sz="1600" b="1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1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Participatia</a:t>
            </a:r>
            <a:r>
              <a:rPr lang="en-US" sz="1600" b="1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OIDP…</a:t>
            </a:r>
            <a:endParaRPr sz="16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" name="Google Shape;531;g12eb69f22c2_0_0"/>
          <p:cNvSpPr txBox="1">
            <a:spLocks noGrp="1"/>
          </p:cNvSpPr>
          <p:nvPr>
            <p:ph type="dt" idx="10"/>
          </p:nvPr>
        </p:nvSpPr>
        <p:spPr>
          <a:xfrm>
            <a:off x="916939" y="6465214"/>
            <a:ext cx="764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25/05/2022</a:t>
            </a:r>
            <a:endParaRPr/>
          </a:p>
        </p:txBody>
      </p:sp>
      <p:sp>
        <p:nvSpPr>
          <p:cNvPr id="532" name="Google Shape;532;g12eb69f22c2_0_0"/>
          <p:cNvSpPr txBox="1">
            <a:spLocks noGrp="1"/>
          </p:cNvSpPr>
          <p:nvPr>
            <p:ph type="ftr" idx="11"/>
          </p:nvPr>
        </p:nvSpPr>
        <p:spPr>
          <a:xfrm>
            <a:off x="5485901" y="6465225"/>
            <a:ext cx="1387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CAB</a:t>
            </a:r>
            <a:endParaRPr/>
          </a:p>
        </p:txBody>
      </p:sp>
      <p:sp>
        <p:nvSpPr>
          <p:cNvPr id="533" name="Google Shape;533;g12eb69f22c2_0_0"/>
          <p:cNvSpPr txBox="1">
            <a:spLocks noGrp="1"/>
          </p:cNvSpPr>
          <p:nvPr>
            <p:ph type="sldNum" idx="12"/>
          </p:nvPr>
        </p:nvSpPr>
        <p:spPr>
          <a:xfrm>
            <a:off x="11068811" y="6465214"/>
            <a:ext cx="2319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  <p:sp>
        <p:nvSpPr>
          <p:cNvPr id="534" name="Google Shape;534;g12eb69f22c2_0_0"/>
          <p:cNvSpPr/>
          <p:nvPr/>
        </p:nvSpPr>
        <p:spPr>
          <a:xfrm>
            <a:off x="8789625" y="299475"/>
            <a:ext cx="2111400" cy="1122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6" name="Google Shape;536;g12eb69f22c2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81900" y="177175"/>
            <a:ext cx="2712730" cy="1464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/>
          <p:cNvPicPr/>
          <p:nvPr/>
        </p:nvPicPr>
        <p:blipFill>
          <a:blip r:embed="rId4"/>
          <a:stretch>
            <a:fillRect/>
          </a:stretch>
        </p:blipFill>
        <p:spPr>
          <a:xfrm>
            <a:off x="6235795" y="2883248"/>
            <a:ext cx="5400040" cy="3037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12eb69f22c2_0_0"/>
          <p:cNvSpPr/>
          <p:nvPr/>
        </p:nvSpPr>
        <p:spPr>
          <a:xfrm>
            <a:off x="344400" y="2934875"/>
            <a:ext cx="6229200" cy="3129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g12eb69f22c2_0_0"/>
          <p:cNvSpPr/>
          <p:nvPr/>
        </p:nvSpPr>
        <p:spPr>
          <a:xfrm>
            <a:off x="5884575" y="4027371"/>
            <a:ext cx="5546979" cy="1777271"/>
          </a:xfrm>
          <a:custGeom>
            <a:avLst/>
            <a:gdLst/>
            <a:ahLst/>
            <a:cxnLst/>
            <a:rect l="l" t="t" r="r" b="b"/>
            <a:pathLst>
              <a:path w="10515600" h="4563110" extrusionOk="0">
                <a:moveTo>
                  <a:pt x="10515600" y="0"/>
                </a:moveTo>
                <a:lnTo>
                  <a:pt x="0" y="0"/>
                </a:lnTo>
                <a:lnTo>
                  <a:pt x="0" y="4562856"/>
                </a:lnTo>
                <a:lnTo>
                  <a:pt x="10515600" y="4562856"/>
                </a:lnTo>
                <a:lnTo>
                  <a:pt x="1051560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g12eb69f22c2_0_0"/>
          <p:cNvSpPr txBox="1"/>
          <p:nvPr/>
        </p:nvSpPr>
        <p:spPr>
          <a:xfrm>
            <a:off x="500930" y="335063"/>
            <a:ext cx="8945073" cy="1286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5080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4000" b="1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6. </a:t>
            </a:r>
            <a:r>
              <a:rPr lang="en-US" sz="4000" b="1" dirty="0" err="1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Relacions</a:t>
            </a:r>
            <a:r>
              <a:rPr lang="en-US" sz="4000" b="1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Institucionals</a:t>
            </a:r>
            <a:endParaRPr lang="en-US" sz="4000" b="1" dirty="0" smtClean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5080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dirty="0" err="1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Consell</a:t>
            </a:r>
            <a:r>
              <a:rPr lang="en-US" sz="3200" b="1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3200" b="1" dirty="0" err="1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Mobilitat</a:t>
            </a:r>
            <a:r>
              <a:rPr lang="en-US" sz="3200" b="1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ÀMB</a:t>
            </a:r>
            <a:endParaRPr sz="3200" b="1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0" name="Google Shape;530;g12eb69f22c2_0_0"/>
          <p:cNvSpPr txBox="1"/>
          <p:nvPr/>
        </p:nvSpPr>
        <p:spPr>
          <a:xfrm>
            <a:off x="500930" y="1763003"/>
            <a:ext cx="5308800" cy="4967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5080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Òrgan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consultiu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Aglutina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tots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els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agents socials de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l’AMB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implicats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la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mobilitat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Objectiu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: assenter les bases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sòlides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consensuades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per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dibuixar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fer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realitat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una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mobilitat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metropolitan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més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neta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sostenible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12700" marR="5080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en-US" sz="2000" dirty="0" smtClean="0">
              <a:latin typeface="Calibri"/>
              <a:ea typeface="Calibri"/>
              <a:cs typeface="Calibri"/>
              <a:sym typeface="Calibri"/>
            </a:endParaRPr>
          </a:p>
          <a:p>
            <a:pPr marL="12700" marR="5080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b="1" dirty="0" smtClean="0">
                <a:latin typeface="Calibri"/>
                <a:ea typeface="Calibri"/>
                <a:cs typeface="Calibri"/>
                <a:sym typeface="Calibri"/>
              </a:rPr>
              <a:t>ECOM </a:t>
            </a:r>
            <a:r>
              <a:rPr lang="en-US" sz="2000" b="1" dirty="0" err="1" smtClean="0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000" b="1" dirty="0" smtClean="0">
                <a:latin typeface="Calibri"/>
                <a:ea typeface="Calibri"/>
                <a:cs typeface="Calibri"/>
                <a:sym typeface="Calibri"/>
              </a:rPr>
              <a:t> COCEMFE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Barcelona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formem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part per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reivindicar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que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també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sigui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totalment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accessible a les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persones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amb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discapacitat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12700" marR="5080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en-US" sz="2000" dirty="0" smtClean="0">
              <a:latin typeface="Calibri"/>
              <a:ea typeface="Calibri"/>
              <a:cs typeface="Calibri"/>
              <a:sym typeface="Calibri"/>
            </a:endParaRPr>
          </a:p>
          <a:p>
            <a:pPr marL="12700" marR="5080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b="1" u="sng" dirty="0" err="1" smtClean="0">
                <a:latin typeface="Calibri"/>
                <a:ea typeface="Calibri"/>
                <a:cs typeface="Calibri"/>
                <a:sym typeface="Calibri"/>
              </a:rPr>
              <a:t>Integrants</a:t>
            </a:r>
            <a:r>
              <a:rPr lang="en-US" sz="2000" b="1" u="sng" dirty="0" smtClean="0"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000" b="1" dirty="0" err="1" smtClean="0">
                <a:latin typeface="Calibri"/>
                <a:ea typeface="Calibri"/>
                <a:cs typeface="Calibri"/>
                <a:sym typeface="Calibri"/>
              </a:rPr>
              <a:t>Javi</a:t>
            </a:r>
            <a:r>
              <a:rPr lang="en-US" sz="2000" b="1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 err="1" smtClean="0">
                <a:latin typeface="Calibri"/>
                <a:ea typeface="Calibri"/>
                <a:cs typeface="Calibri"/>
                <a:sym typeface="Calibri"/>
              </a:rPr>
              <a:t>Rojano</a:t>
            </a:r>
            <a:r>
              <a:rPr lang="en-US" sz="2000" b="1" dirty="0" smtClean="0">
                <a:latin typeface="Calibri"/>
                <a:ea typeface="Calibri"/>
                <a:cs typeface="Calibri"/>
                <a:sym typeface="Calibri"/>
              </a:rPr>
              <a:t> (CEMFIS), Lorena Blanco (</a:t>
            </a:r>
            <a:r>
              <a:rPr lang="en-US" sz="2000" b="1" dirty="0" err="1" smtClean="0">
                <a:latin typeface="Calibri"/>
                <a:ea typeface="Calibri"/>
                <a:cs typeface="Calibri"/>
                <a:sym typeface="Calibri"/>
              </a:rPr>
              <a:t>Amputats</a:t>
            </a:r>
            <a:r>
              <a:rPr lang="en-US" sz="2000" b="1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 err="1" smtClean="0">
                <a:latin typeface="Calibri"/>
                <a:ea typeface="Calibri"/>
                <a:cs typeface="Calibri"/>
                <a:sym typeface="Calibri"/>
              </a:rPr>
              <a:t>Sant</a:t>
            </a:r>
            <a:r>
              <a:rPr lang="en-US" sz="2000" b="1" dirty="0" smtClean="0">
                <a:latin typeface="Calibri"/>
                <a:ea typeface="Calibri"/>
                <a:cs typeface="Calibri"/>
                <a:sym typeface="Calibri"/>
              </a:rPr>
              <a:t> Jordi) </a:t>
            </a:r>
            <a:r>
              <a:rPr lang="en-US" sz="2000" b="1" dirty="0" err="1" smtClean="0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000" b="1" dirty="0" smtClean="0">
                <a:latin typeface="Calibri"/>
                <a:ea typeface="Calibri"/>
                <a:cs typeface="Calibri"/>
                <a:sym typeface="Calibri"/>
              </a:rPr>
              <a:t> Toni Blanco (</a:t>
            </a:r>
            <a:r>
              <a:rPr lang="en-US" sz="2000" b="1" dirty="0" err="1" smtClean="0">
                <a:latin typeface="Calibri"/>
                <a:ea typeface="Calibri"/>
                <a:cs typeface="Calibri"/>
                <a:sym typeface="Calibri"/>
              </a:rPr>
              <a:t>Direcció</a:t>
            </a:r>
            <a:r>
              <a:rPr lang="en-US" sz="2000" b="1" dirty="0" smtClean="0">
                <a:latin typeface="Calibri"/>
                <a:ea typeface="Calibri"/>
                <a:cs typeface="Calibri"/>
                <a:sym typeface="Calibri"/>
              </a:rPr>
              <a:t> COCEMFE Barcelona)</a:t>
            </a:r>
            <a:endParaRPr lang="en-US" sz="2000" b="1" dirty="0">
              <a:latin typeface="Calibri"/>
              <a:ea typeface="Calibri"/>
              <a:cs typeface="Calibri"/>
              <a:sym typeface="Calibri"/>
            </a:endParaRPr>
          </a:p>
          <a:p>
            <a:pPr marL="12700" marR="5080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" name="Google Shape;531;g12eb69f22c2_0_0"/>
          <p:cNvSpPr txBox="1">
            <a:spLocks noGrp="1"/>
          </p:cNvSpPr>
          <p:nvPr>
            <p:ph type="dt" idx="10"/>
          </p:nvPr>
        </p:nvSpPr>
        <p:spPr>
          <a:xfrm>
            <a:off x="916939" y="6465214"/>
            <a:ext cx="764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25/05/2022</a:t>
            </a:r>
            <a:endParaRPr/>
          </a:p>
        </p:txBody>
      </p:sp>
      <p:sp>
        <p:nvSpPr>
          <p:cNvPr id="532" name="Google Shape;532;g12eb69f22c2_0_0"/>
          <p:cNvSpPr txBox="1">
            <a:spLocks noGrp="1"/>
          </p:cNvSpPr>
          <p:nvPr>
            <p:ph type="ftr" idx="11"/>
          </p:nvPr>
        </p:nvSpPr>
        <p:spPr>
          <a:xfrm>
            <a:off x="5485901" y="6465225"/>
            <a:ext cx="1387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CAB</a:t>
            </a:r>
            <a:endParaRPr/>
          </a:p>
        </p:txBody>
      </p:sp>
      <p:sp>
        <p:nvSpPr>
          <p:cNvPr id="533" name="Google Shape;533;g12eb69f22c2_0_0"/>
          <p:cNvSpPr txBox="1">
            <a:spLocks noGrp="1"/>
          </p:cNvSpPr>
          <p:nvPr>
            <p:ph type="sldNum" idx="12"/>
          </p:nvPr>
        </p:nvSpPr>
        <p:spPr>
          <a:xfrm>
            <a:off x="11068811" y="6465214"/>
            <a:ext cx="2319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  <p:sp>
        <p:nvSpPr>
          <p:cNvPr id="534" name="Google Shape;534;g12eb69f22c2_0_0"/>
          <p:cNvSpPr/>
          <p:nvPr/>
        </p:nvSpPr>
        <p:spPr>
          <a:xfrm>
            <a:off x="8789625" y="299475"/>
            <a:ext cx="2111400" cy="1122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6" name="Google Shape;536;g12eb69f22c2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81900" y="177175"/>
            <a:ext cx="2712730" cy="1464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7564" y="3195826"/>
            <a:ext cx="5968672" cy="246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12eb69f22c2_0_0"/>
          <p:cNvSpPr/>
          <p:nvPr/>
        </p:nvSpPr>
        <p:spPr>
          <a:xfrm>
            <a:off x="344400" y="2934875"/>
            <a:ext cx="6229200" cy="3129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g12eb69f22c2_0_0"/>
          <p:cNvSpPr/>
          <p:nvPr/>
        </p:nvSpPr>
        <p:spPr>
          <a:xfrm>
            <a:off x="6016135" y="3486318"/>
            <a:ext cx="5510015" cy="2578157"/>
          </a:xfrm>
          <a:custGeom>
            <a:avLst/>
            <a:gdLst/>
            <a:ahLst/>
            <a:cxnLst/>
            <a:rect l="l" t="t" r="r" b="b"/>
            <a:pathLst>
              <a:path w="10515600" h="4563110" extrusionOk="0">
                <a:moveTo>
                  <a:pt x="10515600" y="0"/>
                </a:moveTo>
                <a:lnTo>
                  <a:pt x="0" y="0"/>
                </a:lnTo>
                <a:lnTo>
                  <a:pt x="0" y="4562856"/>
                </a:lnTo>
                <a:lnTo>
                  <a:pt x="10515600" y="4562856"/>
                </a:lnTo>
                <a:lnTo>
                  <a:pt x="1051560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g12eb69f22c2_0_0"/>
          <p:cNvSpPr txBox="1"/>
          <p:nvPr/>
        </p:nvSpPr>
        <p:spPr>
          <a:xfrm>
            <a:off x="500930" y="360230"/>
            <a:ext cx="8945073" cy="1286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5080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4000" b="1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6. </a:t>
            </a:r>
            <a:r>
              <a:rPr lang="en-US" sz="4000" b="1" dirty="0" err="1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Relacions</a:t>
            </a:r>
            <a:r>
              <a:rPr lang="en-US" sz="4000" b="1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Institucionals</a:t>
            </a:r>
            <a:endParaRPr lang="en-US" sz="4000" b="1" dirty="0" smtClean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5080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dirty="0" err="1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Comissió</a:t>
            </a:r>
            <a:r>
              <a:rPr lang="en-US" sz="3200" b="1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BUS </a:t>
            </a:r>
            <a:r>
              <a:rPr lang="en-US" sz="3200" b="1" dirty="0" err="1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Metropolità</a:t>
            </a:r>
            <a:r>
              <a:rPr lang="en-US" sz="3200" b="1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AMB</a:t>
            </a:r>
            <a:endParaRPr sz="3200" b="1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0" name="Google Shape;530;g12eb69f22c2_0_0"/>
          <p:cNvSpPr txBox="1"/>
          <p:nvPr/>
        </p:nvSpPr>
        <p:spPr>
          <a:xfrm>
            <a:off x="575775" y="2123125"/>
            <a:ext cx="5308800" cy="5675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5080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La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infinitat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queixes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que ha rebut COCEMFE Barcelona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sobre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la no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accessibilitat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averies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estat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dels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busos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metropolitans (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Avanza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TUSGSAL)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ens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han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portat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crear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la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Comissió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Bus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Metropolità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que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es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reuneix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periòdicament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amb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el Director de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Mobilitat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l’AMB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, Joan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M.Bigas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12700" marR="5080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en-US" sz="2000" dirty="0">
              <a:latin typeface="Calibri"/>
              <a:ea typeface="Calibri"/>
              <a:cs typeface="Calibri"/>
              <a:sym typeface="Calibri"/>
            </a:endParaRPr>
          </a:p>
          <a:p>
            <a:pPr marL="12700" marR="5080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b="1" u="sng" dirty="0" err="1" smtClean="0">
                <a:latin typeface="Calibri"/>
                <a:ea typeface="Calibri"/>
                <a:cs typeface="Calibri"/>
                <a:sym typeface="Calibri"/>
              </a:rPr>
              <a:t>Integrants</a:t>
            </a: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900" b="1" dirty="0" err="1">
                <a:latin typeface="Calibri"/>
                <a:ea typeface="Calibri"/>
                <a:cs typeface="Calibri"/>
                <a:sym typeface="Calibri"/>
              </a:rPr>
              <a:t>Javi</a:t>
            </a:r>
            <a:r>
              <a:rPr lang="en-US" sz="19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900" b="1" dirty="0" err="1">
                <a:latin typeface="Calibri"/>
                <a:ea typeface="Calibri"/>
                <a:cs typeface="Calibri"/>
                <a:sym typeface="Calibri"/>
              </a:rPr>
              <a:t>Rojano</a:t>
            </a:r>
            <a:r>
              <a:rPr lang="en-US" sz="1900" b="1" dirty="0">
                <a:latin typeface="Calibri"/>
                <a:ea typeface="Calibri"/>
                <a:cs typeface="Calibri"/>
                <a:sym typeface="Calibri"/>
              </a:rPr>
              <a:t> (CEMFIS), </a:t>
            </a:r>
            <a:r>
              <a:rPr lang="en-US" sz="1900" b="1" dirty="0" err="1">
                <a:latin typeface="Calibri"/>
                <a:ea typeface="Calibri"/>
                <a:cs typeface="Calibri"/>
                <a:sym typeface="Calibri"/>
              </a:rPr>
              <a:t>Àngel</a:t>
            </a:r>
            <a:r>
              <a:rPr lang="en-US" sz="19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900" b="1" dirty="0" err="1" smtClean="0">
                <a:latin typeface="Calibri"/>
                <a:ea typeface="Calibri"/>
                <a:cs typeface="Calibri"/>
                <a:sym typeface="Calibri"/>
              </a:rPr>
              <a:t>Expósito</a:t>
            </a:r>
            <a:r>
              <a:rPr lang="en-US" sz="1900" b="1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900" b="1" dirty="0" err="1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900" b="1" dirty="0">
                <a:latin typeface="Calibri"/>
                <a:ea typeface="Calibri"/>
                <a:cs typeface="Calibri"/>
                <a:sym typeface="Calibri"/>
              </a:rPr>
              <a:t> Marisa </a:t>
            </a:r>
            <a:r>
              <a:rPr lang="en-US" sz="1900" b="1" dirty="0" err="1">
                <a:latin typeface="Calibri"/>
                <a:ea typeface="Calibri"/>
                <a:cs typeface="Calibri"/>
                <a:sym typeface="Calibri"/>
              </a:rPr>
              <a:t>Sangrà</a:t>
            </a:r>
            <a:r>
              <a:rPr lang="en-US" sz="1900" b="1" dirty="0">
                <a:latin typeface="Calibri"/>
                <a:ea typeface="Calibri"/>
                <a:cs typeface="Calibri"/>
                <a:sym typeface="Calibri"/>
              </a:rPr>
              <a:t> (NATSAL), Lorena Blanco (</a:t>
            </a:r>
            <a:r>
              <a:rPr lang="en-US" sz="1900" b="1" dirty="0" err="1">
                <a:latin typeface="Calibri"/>
                <a:ea typeface="Calibri"/>
                <a:cs typeface="Calibri"/>
                <a:sym typeface="Calibri"/>
              </a:rPr>
              <a:t>Amputats</a:t>
            </a:r>
            <a:r>
              <a:rPr lang="en-US" sz="19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900" b="1" dirty="0" err="1">
                <a:latin typeface="Calibri"/>
                <a:ea typeface="Calibri"/>
                <a:cs typeface="Calibri"/>
                <a:sym typeface="Calibri"/>
              </a:rPr>
              <a:t>Sant</a:t>
            </a:r>
            <a:r>
              <a:rPr lang="en-US" sz="1900" b="1" dirty="0">
                <a:latin typeface="Calibri"/>
                <a:ea typeface="Calibri"/>
                <a:cs typeface="Calibri"/>
                <a:sym typeface="Calibri"/>
              </a:rPr>
              <a:t> Jordi), Toni Blanco (</a:t>
            </a:r>
            <a:r>
              <a:rPr lang="en-US" sz="1900" b="1" dirty="0" err="1">
                <a:latin typeface="Calibri"/>
                <a:ea typeface="Calibri"/>
                <a:cs typeface="Calibri"/>
                <a:sym typeface="Calibri"/>
              </a:rPr>
              <a:t>Direcció</a:t>
            </a:r>
            <a:r>
              <a:rPr lang="en-US" sz="1900" b="1" dirty="0">
                <a:latin typeface="Calibri"/>
                <a:ea typeface="Calibri"/>
                <a:cs typeface="Calibri"/>
                <a:sym typeface="Calibri"/>
              </a:rPr>
              <a:t> COCEMFE Barcelona). </a:t>
            </a:r>
            <a:r>
              <a:rPr lang="en-US" sz="1900" b="1" dirty="0" err="1">
                <a:latin typeface="Calibri"/>
                <a:ea typeface="Calibri"/>
                <a:cs typeface="Calibri"/>
                <a:sym typeface="Calibri"/>
              </a:rPr>
              <a:t>Col·laboren</a:t>
            </a:r>
            <a:r>
              <a:rPr lang="en-US" sz="1900" b="1" dirty="0"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900" b="1" dirty="0" err="1">
                <a:latin typeface="Calibri"/>
                <a:ea typeface="Calibri"/>
                <a:cs typeface="Calibri"/>
                <a:sym typeface="Calibri"/>
              </a:rPr>
              <a:t>Integralia</a:t>
            </a:r>
            <a:r>
              <a:rPr lang="en-US" sz="1900" b="1" dirty="0">
                <a:latin typeface="Calibri"/>
                <a:ea typeface="Calibri"/>
                <a:cs typeface="Calibri"/>
                <a:sym typeface="Calibri"/>
              </a:rPr>
              <a:t> DKV – David Camps </a:t>
            </a:r>
            <a:r>
              <a:rPr lang="en-US" sz="1900" b="1" dirty="0" err="1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900" b="1" dirty="0">
                <a:latin typeface="Calibri"/>
                <a:ea typeface="Calibri"/>
                <a:cs typeface="Calibri"/>
                <a:sym typeface="Calibri"/>
              </a:rPr>
              <a:t> Javier de </a:t>
            </a:r>
            <a:r>
              <a:rPr lang="en-US" sz="1900" b="1" dirty="0" err="1">
                <a:latin typeface="Calibri"/>
                <a:ea typeface="Calibri"/>
                <a:cs typeface="Calibri"/>
                <a:sym typeface="Calibri"/>
              </a:rPr>
              <a:t>Oña</a:t>
            </a:r>
            <a:endParaRPr lang="en-US" sz="1900" b="1" dirty="0">
              <a:latin typeface="Calibri"/>
              <a:ea typeface="Calibri"/>
              <a:cs typeface="Calibri"/>
              <a:sym typeface="Calibri"/>
            </a:endParaRPr>
          </a:p>
          <a:p>
            <a:pPr marL="12700" marR="5080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en-US" sz="2000" dirty="0" smtClean="0">
              <a:latin typeface="Calibri"/>
              <a:ea typeface="Calibri"/>
              <a:cs typeface="Calibri"/>
              <a:sym typeface="Calibri"/>
            </a:endParaRPr>
          </a:p>
          <a:p>
            <a:pPr marL="12700" marR="5080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en-US" sz="2000" dirty="0">
              <a:latin typeface="Calibri"/>
              <a:ea typeface="Calibri"/>
              <a:cs typeface="Calibri"/>
              <a:sym typeface="Calibri"/>
            </a:endParaRPr>
          </a:p>
          <a:p>
            <a:pPr marL="12700" marR="5080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en-US" sz="2000" dirty="0" smtClean="0">
              <a:latin typeface="Calibri"/>
              <a:ea typeface="Calibri"/>
              <a:cs typeface="Calibri"/>
              <a:sym typeface="Calibri"/>
            </a:endParaRPr>
          </a:p>
          <a:p>
            <a:pPr marL="12700" marR="5080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" name="Google Shape;531;g12eb69f22c2_0_0"/>
          <p:cNvSpPr txBox="1">
            <a:spLocks noGrp="1"/>
          </p:cNvSpPr>
          <p:nvPr>
            <p:ph type="dt" idx="10"/>
          </p:nvPr>
        </p:nvSpPr>
        <p:spPr>
          <a:xfrm>
            <a:off x="916939" y="6465214"/>
            <a:ext cx="764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25/05/2022</a:t>
            </a:r>
            <a:endParaRPr/>
          </a:p>
        </p:txBody>
      </p:sp>
      <p:sp>
        <p:nvSpPr>
          <p:cNvPr id="532" name="Google Shape;532;g12eb69f22c2_0_0"/>
          <p:cNvSpPr txBox="1">
            <a:spLocks noGrp="1"/>
          </p:cNvSpPr>
          <p:nvPr>
            <p:ph type="ftr" idx="11"/>
          </p:nvPr>
        </p:nvSpPr>
        <p:spPr>
          <a:xfrm>
            <a:off x="5485901" y="6465225"/>
            <a:ext cx="1387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CAB</a:t>
            </a:r>
            <a:endParaRPr/>
          </a:p>
        </p:txBody>
      </p:sp>
      <p:sp>
        <p:nvSpPr>
          <p:cNvPr id="533" name="Google Shape;533;g12eb69f22c2_0_0"/>
          <p:cNvSpPr txBox="1">
            <a:spLocks noGrp="1"/>
          </p:cNvSpPr>
          <p:nvPr>
            <p:ph type="sldNum" idx="12"/>
          </p:nvPr>
        </p:nvSpPr>
        <p:spPr>
          <a:xfrm>
            <a:off x="11068811" y="6465214"/>
            <a:ext cx="2319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  <p:sp>
        <p:nvSpPr>
          <p:cNvPr id="534" name="Google Shape;534;g12eb69f22c2_0_0"/>
          <p:cNvSpPr/>
          <p:nvPr/>
        </p:nvSpPr>
        <p:spPr>
          <a:xfrm>
            <a:off x="8789625" y="299475"/>
            <a:ext cx="2111400" cy="1122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6" name="Google Shape;536;g12eb69f22c2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81900" y="177175"/>
            <a:ext cx="2712730" cy="1464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575" y="2696069"/>
            <a:ext cx="5362575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66176" y="0"/>
            <a:ext cx="2880360" cy="1556003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4"/>
          <p:cNvSpPr txBox="1">
            <a:spLocks noGrp="1"/>
          </p:cNvSpPr>
          <p:nvPr>
            <p:ph type="title"/>
          </p:nvPr>
        </p:nvSpPr>
        <p:spPr>
          <a:xfrm>
            <a:off x="1198150" y="150050"/>
            <a:ext cx="10406700" cy="2056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00375" rIns="0" bIns="0" anchor="t" anchorCtr="0">
            <a:spAutoFit/>
          </a:bodyPr>
          <a:lstStyle/>
          <a:p>
            <a: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A69"/>
              </a:buClr>
              <a:buSzPts val="6000"/>
            </a:pPr>
            <a:r>
              <a:rPr lang="en-US" sz="4800" b="1" dirty="0">
                <a:solidFill>
                  <a:srgbClr val="003A69"/>
                </a:solidFill>
                <a:latin typeface="Arial"/>
                <a:ea typeface="Arial"/>
                <a:cs typeface="Arial"/>
                <a:sym typeface="Arial"/>
              </a:rPr>
              <a:t>Qui </a:t>
            </a:r>
            <a:r>
              <a:rPr lang="en-US" sz="4800" b="1" dirty="0" err="1">
                <a:solidFill>
                  <a:srgbClr val="003A69"/>
                </a:solidFill>
                <a:latin typeface="Arial"/>
                <a:ea typeface="Arial"/>
                <a:cs typeface="Arial"/>
                <a:sym typeface="Arial"/>
              </a:rPr>
              <a:t>som</a:t>
            </a:r>
            <a:r>
              <a:rPr lang="en-US" sz="4800" b="1" dirty="0">
                <a:solidFill>
                  <a:srgbClr val="003A69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4800" dirty="0">
              <a:latin typeface="Arial"/>
              <a:ea typeface="Arial"/>
              <a:cs typeface="Arial"/>
              <a:sym typeface="Arial"/>
            </a:endParaRPr>
          </a:p>
          <a:p>
            <a:pPr marL="12700" marR="5080" lvl="0" indent="0" algn="l" rtl="0">
              <a:lnSpc>
                <a:spcPct val="100499"/>
              </a:lnSpc>
              <a:spcBef>
                <a:spcPts val="1330"/>
              </a:spcBef>
              <a:spcAft>
                <a:spcPts val="0"/>
              </a:spcAft>
              <a:buSzPts val="1400"/>
              <a:buNone/>
            </a:pPr>
            <a:r>
              <a:rPr lang="en-US" sz="2100" dirty="0" err="1"/>
              <a:t>D’acord</a:t>
            </a:r>
            <a:r>
              <a:rPr lang="en-US" sz="2100" dirty="0"/>
              <a:t> </a:t>
            </a:r>
            <a:r>
              <a:rPr lang="en-US" sz="2100" dirty="0" err="1"/>
              <a:t>amb</a:t>
            </a:r>
            <a:r>
              <a:rPr lang="en-US" sz="2100" dirty="0"/>
              <a:t> el Codi </a:t>
            </a:r>
            <a:r>
              <a:rPr lang="en-US" sz="2100" dirty="0" err="1"/>
              <a:t>Ètic</a:t>
            </a:r>
            <a:r>
              <a:rPr lang="en-US" sz="2100" dirty="0"/>
              <a:t> de COCEMFE Barcelona </a:t>
            </a:r>
            <a:r>
              <a:rPr lang="en-US" sz="2100" dirty="0" err="1"/>
              <a:t>aprovat</a:t>
            </a:r>
            <a:r>
              <a:rPr lang="en-US" sz="2100" dirty="0"/>
              <a:t> </a:t>
            </a:r>
            <a:r>
              <a:rPr lang="en-US" sz="2100" dirty="0" err="1"/>
              <a:t>en</a:t>
            </a:r>
            <a:r>
              <a:rPr lang="en-US" sz="2100" dirty="0"/>
              <a:t> </a:t>
            </a:r>
            <a:r>
              <a:rPr lang="en-US" sz="2100" dirty="0" smtClean="0"/>
              <a:t>Junta </a:t>
            </a:r>
            <a:r>
              <a:rPr lang="en-US" sz="2100" dirty="0" err="1"/>
              <a:t>Directiva</a:t>
            </a:r>
            <a:r>
              <a:rPr lang="en-US" sz="2100" dirty="0"/>
              <a:t> </a:t>
            </a:r>
            <a:r>
              <a:rPr lang="en-US" sz="2100" dirty="0" err="1"/>
              <a:t>celebrada</a:t>
            </a:r>
            <a:r>
              <a:rPr lang="en-US" sz="2100" dirty="0"/>
              <a:t> el  </a:t>
            </a:r>
            <a:r>
              <a:rPr lang="en-US" sz="2100" dirty="0" err="1"/>
              <a:t>dia</a:t>
            </a:r>
            <a:r>
              <a:rPr lang="en-US" sz="2100" dirty="0"/>
              <a:t> 18 de </a:t>
            </a:r>
            <a:r>
              <a:rPr lang="en-US" sz="2100" dirty="0" err="1"/>
              <a:t>maig</a:t>
            </a:r>
            <a:r>
              <a:rPr lang="en-US" sz="2100" dirty="0"/>
              <a:t> de </a:t>
            </a:r>
            <a:r>
              <a:rPr lang="en-US" sz="2100" dirty="0" smtClean="0"/>
              <a:t>2018, la </a:t>
            </a:r>
            <a:r>
              <a:rPr lang="en-US" sz="2100" dirty="0" err="1" smtClean="0"/>
              <a:t>Missió</a:t>
            </a:r>
            <a:r>
              <a:rPr lang="en-US" sz="2100" dirty="0" smtClean="0"/>
              <a:t>, </a:t>
            </a:r>
            <a:r>
              <a:rPr lang="en-US" sz="2100" dirty="0" err="1" smtClean="0"/>
              <a:t>Visió</a:t>
            </a:r>
            <a:r>
              <a:rPr lang="en-US" sz="2100" dirty="0" smtClean="0"/>
              <a:t> </a:t>
            </a:r>
            <a:r>
              <a:rPr lang="en-US" sz="2100" dirty="0" err="1" smtClean="0"/>
              <a:t>i</a:t>
            </a:r>
            <a:r>
              <a:rPr lang="en-US" sz="2100" dirty="0" smtClean="0"/>
              <a:t> </a:t>
            </a:r>
            <a:r>
              <a:rPr lang="en-US" sz="2100" dirty="0" err="1" smtClean="0"/>
              <a:t>Valors</a:t>
            </a:r>
            <a:r>
              <a:rPr lang="en-US" sz="2100" dirty="0" smtClean="0"/>
              <a:t> </a:t>
            </a:r>
            <a:r>
              <a:rPr lang="en-US" sz="2100" dirty="0" err="1" smtClean="0"/>
              <a:t>són</a:t>
            </a:r>
            <a:r>
              <a:rPr lang="en-US" sz="2100" dirty="0" smtClean="0"/>
              <a:t>:</a:t>
            </a:r>
            <a:endParaRPr sz="2100" dirty="0"/>
          </a:p>
        </p:txBody>
      </p:sp>
      <p:pic>
        <p:nvPicPr>
          <p:cNvPr id="80" name="Google Shape;8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31800" y="2541154"/>
            <a:ext cx="2216600" cy="3532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09750" y="2502446"/>
            <a:ext cx="2216603" cy="3648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00647" y="2493275"/>
            <a:ext cx="1939528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4"/>
          <p:cNvSpPr txBox="1"/>
          <p:nvPr/>
        </p:nvSpPr>
        <p:spPr>
          <a:xfrm>
            <a:off x="5790691" y="6465214"/>
            <a:ext cx="61150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marR="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rPr>
              <a:t>Qui sóm?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4"/>
          <p:cNvSpPr txBox="1"/>
          <p:nvPr/>
        </p:nvSpPr>
        <p:spPr>
          <a:xfrm>
            <a:off x="11146535" y="6465214"/>
            <a:ext cx="153670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marR="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4"/>
          <p:cNvSpPr txBox="1"/>
          <p:nvPr/>
        </p:nvSpPr>
        <p:spPr>
          <a:xfrm>
            <a:off x="808575" y="6369475"/>
            <a:ext cx="958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rPr>
              <a:t>25/05/2022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4"/>
          <p:cNvSpPr/>
          <p:nvPr/>
        </p:nvSpPr>
        <p:spPr>
          <a:xfrm>
            <a:off x="8789625" y="299475"/>
            <a:ext cx="2111400" cy="1122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" name="Google Shape;87;p4"/>
          <p:cNvPicPr preferRelativeResize="0"/>
          <p:nvPr/>
        </p:nvPicPr>
        <p:blipFill rotWithShape="1">
          <a:blip r:embed="rId7">
            <a:alphaModFix/>
          </a:blip>
          <a:srcRect l="12784" r="12146"/>
          <a:stretch/>
        </p:blipFill>
        <p:spPr>
          <a:xfrm>
            <a:off x="9938275" y="24775"/>
            <a:ext cx="2036449" cy="1464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12eb69f22c2_0_0"/>
          <p:cNvSpPr/>
          <p:nvPr/>
        </p:nvSpPr>
        <p:spPr>
          <a:xfrm>
            <a:off x="344400" y="2934875"/>
            <a:ext cx="6229200" cy="3129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g12eb69f22c2_0_0"/>
          <p:cNvSpPr/>
          <p:nvPr/>
        </p:nvSpPr>
        <p:spPr>
          <a:xfrm>
            <a:off x="6071201" y="2215098"/>
            <a:ext cx="4829824" cy="3678865"/>
          </a:xfrm>
          <a:custGeom>
            <a:avLst/>
            <a:gdLst/>
            <a:ahLst/>
            <a:cxnLst/>
            <a:rect l="l" t="t" r="r" b="b"/>
            <a:pathLst>
              <a:path w="10515600" h="4563110" extrusionOk="0">
                <a:moveTo>
                  <a:pt x="10515600" y="0"/>
                </a:moveTo>
                <a:lnTo>
                  <a:pt x="0" y="0"/>
                </a:lnTo>
                <a:lnTo>
                  <a:pt x="0" y="4562856"/>
                </a:lnTo>
                <a:lnTo>
                  <a:pt x="10515600" y="4562856"/>
                </a:lnTo>
                <a:lnTo>
                  <a:pt x="1051560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g12eb69f22c2_0_0"/>
          <p:cNvSpPr txBox="1"/>
          <p:nvPr/>
        </p:nvSpPr>
        <p:spPr>
          <a:xfrm>
            <a:off x="500930" y="360230"/>
            <a:ext cx="8945073" cy="1286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5080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4000" b="1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6. </a:t>
            </a:r>
            <a:r>
              <a:rPr lang="en-US" sz="4000" b="1" dirty="0" err="1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Relacions</a:t>
            </a:r>
            <a:r>
              <a:rPr lang="en-US" sz="4000" b="1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Institucionals</a:t>
            </a:r>
            <a:endParaRPr lang="en-US" sz="4000" b="1" dirty="0" smtClean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5080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dirty="0" err="1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Altres</a:t>
            </a:r>
            <a:endParaRPr sz="3200" b="1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0" name="Google Shape;530;g12eb69f22c2_0_0"/>
          <p:cNvSpPr txBox="1"/>
          <p:nvPr/>
        </p:nvSpPr>
        <p:spPr>
          <a:xfrm>
            <a:off x="575775" y="2123125"/>
            <a:ext cx="5308800" cy="3905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469900" marR="5080" lvl="0" indent="-45720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arabicPeriod"/>
            </a:pP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Consell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Dones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Sants-Montjuïc</a:t>
            </a:r>
            <a:endParaRPr lang="en-US" sz="2000" dirty="0" smtClean="0">
              <a:latin typeface="Calibri"/>
              <a:ea typeface="Calibri"/>
              <a:cs typeface="Calibri"/>
              <a:sym typeface="Calibri"/>
            </a:endParaRPr>
          </a:p>
          <a:p>
            <a:pPr marL="469900" marR="5080" lvl="0" indent="-45720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arabicPeriod"/>
            </a:pP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Consell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Municipal de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Dones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Castelldefels</a:t>
            </a:r>
            <a:endParaRPr lang="en-US" sz="2000" dirty="0" smtClean="0">
              <a:latin typeface="Calibri"/>
              <a:ea typeface="Calibri"/>
              <a:cs typeface="Calibri"/>
              <a:sym typeface="Calibri"/>
            </a:endParaRPr>
          </a:p>
          <a:p>
            <a:pPr marL="469900" marR="5080" lvl="0" indent="-45720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arabicPeriod"/>
            </a:pPr>
            <a:r>
              <a:rPr lang="en-US" sz="20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Consell</a:t>
            </a:r>
            <a:r>
              <a:rPr lang="en-US" sz="20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0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Persones</a:t>
            </a:r>
            <a:r>
              <a:rPr lang="en-US" sz="20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amb</a:t>
            </a:r>
            <a:r>
              <a:rPr lang="en-US" sz="20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Discapacitat</a:t>
            </a:r>
            <a:r>
              <a:rPr lang="en-US" sz="20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Sants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-Montjuïc</a:t>
            </a:r>
            <a:endParaRPr lang="en-US" sz="2000" dirty="0" smtClean="0">
              <a:latin typeface="Calibri"/>
              <a:ea typeface="Calibri"/>
              <a:cs typeface="Calibri"/>
              <a:sym typeface="Calibri"/>
            </a:endParaRPr>
          </a:p>
          <a:p>
            <a:pPr marL="469900" marR="5080" lvl="0" indent="-45720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arabicPeriod"/>
            </a:pPr>
            <a:r>
              <a:rPr lang="en-US" sz="20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Institut</a:t>
            </a:r>
            <a:r>
              <a:rPr lang="en-US" sz="20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Català</a:t>
            </a:r>
            <a:r>
              <a:rPr lang="en-US" sz="20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les </a:t>
            </a:r>
            <a:r>
              <a:rPr lang="en-US" sz="20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Dones</a:t>
            </a:r>
            <a:endParaRPr lang="en-US" sz="2000" b="0" i="0" u="none" strike="noStrike" cap="none" dirty="0" smtClea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69900" marR="5080" lvl="0" indent="-45720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arabicPeriod"/>
            </a:pP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Grup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Dones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Igualdad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COCEMFE Nacional</a:t>
            </a:r>
          </a:p>
          <a:p>
            <a:pPr marL="469900" marR="5080" lvl="0" indent="-45720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arabicPeriod"/>
            </a:pPr>
            <a:r>
              <a:rPr lang="en-US" sz="20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Grup</a:t>
            </a:r>
            <a:r>
              <a:rPr lang="en-US" sz="20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Acción</a:t>
            </a:r>
            <a:r>
              <a:rPr lang="en-US" sz="20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Violeta</a:t>
            </a:r>
            <a:r>
              <a:rPr lang="en-US" sz="20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Inclusiva</a:t>
            </a:r>
            <a:endParaRPr lang="en-US" sz="2000" b="0" i="0" u="none" strike="noStrike" cap="none" dirty="0" smtClea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69900" marR="5080" lvl="0" indent="-45720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arabicPeriod"/>
            </a:pP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Xarxa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XAVI</a:t>
            </a:r>
          </a:p>
          <a:p>
            <a:pPr marL="469900" marR="5080" lvl="0" indent="-45720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arabicPeriod"/>
            </a:pPr>
            <a:r>
              <a:rPr lang="en-US" sz="20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Taula</a:t>
            </a:r>
            <a:r>
              <a:rPr lang="en-US" sz="20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0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Salut</a:t>
            </a:r>
            <a:r>
              <a:rPr lang="en-US" sz="20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Mental de </a:t>
            </a:r>
            <a:r>
              <a:rPr lang="en-US" sz="20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Castelldefels</a:t>
            </a:r>
            <a:endParaRPr lang="en-US" sz="2000" b="0" i="0" u="none" strike="noStrike" cap="none" dirty="0" smtClea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69900" marR="5080" lvl="0" indent="-45720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arabicPeriod"/>
            </a:pP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Taula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del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Consell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Nacional</a:t>
            </a:r>
          </a:p>
          <a:p>
            <a:pPr marL="469900" marR="5080" lvl="0" indent="-45720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arabicPeriod"/>
            </a:pP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Comissió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Accessibilitat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COAC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" name="Google Shape;531;g12eb69f22c2_0_0"/>
          <p:cNvSpPr txBox="1">
            <a:spLocks noGrp="1"/>
          </p:cNvSpPr>
          <p:nvPr>
            <p:ph type="dt" idx="10"/>
          </p:nvPr>
        </p:nvSpPr>
        <p:spPr>
          <a:xfrm>
            <a:off x="916939" y="6465214"/>
            <a:ext cx="764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25/05/2022</a:t>
            </a:r>
            <a:endParaRPr/>
          </a:p>
        </p:txBody>
      </p:sp>
      <p:sp>
        <p:nvSpPr>
          <p:cNvPr id="532" name="Google Shape;532;g12eb69f22c2_0_0"/>
          <p:cNvSpPr txBox="1">
            <a:spLocks noGrp="1"/>
          </p:cNvSpPr>
          <p:nvPr>
            <p:ph type="ftr" idx="11"/>
          </p:nvPr>
        </p:nvSpPr>
        <p:spPr>
          <a:xfrm>
            <a:off x="5485901" y="6465225"/>
            <a:ext cx="1387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CAB</a:t>
            </a:r>
            <a:endParaRPr/>
          </a:p>
        </p:txBody>
      </p:sp>
      <p:sp>
        <p:nvSpPr>
          <p:cNvPr id="533" name="Google Shape;533;g12eb69f22c2_0_0"/>
          <p:cNvSpPr txBox="1">
            <a:spLocks noGrp="1"/>
          </p:cNvSpPr>
          <p:nvPr>
            <p:ph type="sldNum" idx="12"/>
          </p:nvPr>
        </p:nvSpPr>
        <p:spPr>
          <a:xfrm>
            <a:off x="11068811" y="6465214"/>
            <a:ext cx="2319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  <p:sp>
        <p:nvSpPr>
          <p:cNvPr id="534" name="Google Shape;534;g12eb69f22c2_0_0"/>
          <p:cNvSpPr/>
          <p:nvPr/>
        </p:nvSpPr>
        <p:spPr>
          <a:xfrm>
            <a:off x="8789625" y="299475"/>
            <a:ext cx="2111400" cy="1122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6" name="Google Shape;536;g12eb69f22c2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81900" y="177175"/>
            <a:ext cx="2712730" cy="1464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201" y="2163731"/>
            <a:ext cx="4687486" cy="351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89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32"/>
          <p:cNvSpPr/>
          <p:nvPr/>
        </p:nvSpPr>
        <p:spPr>
          <a:xfrm>
            <a:off x="8789625" y="299475"/>
            <a:ext cx="2111400" cy="1122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2" name="Google Shape;54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81900" y="177175"/>
            <a:ext cx="2712730" cy="1464974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32"/>
          <p:cNvSpPr txBox="1"/>
          <p:nvPr/>
        </p:nvSpPr>
        <p:spPr>
          <a:xfrm>
            <a:off x="750450" y="1392908"/>
            <a:ext cx="10944180" cy="3659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0800" rIns="0" bIns="0" anchor="t" anchorCtr="0">
            <a:spAutoFit/>
          </a:bodyPr>
          <a:lstStyle/>
          <a:p>
            <a:pPr marL="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ES" sz="3200" b="0" i="0" u="none" strike="noStrike" cap="none" dirty="0" smtClean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MULLA'T 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PER L'ESCLEROSI MÚLTIPLE</a:t>
            </a:r>
            <a:endParaRPr sz="1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457200" algn="l" rtl="0">
              <a:lnSpc>
                <a:spcPct val="100000"/>
              </a:lnSpc>
              <a:spcBef>
                <a:spcPts val="156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POSA'T LA GORRA </a:t>
            </a:r>
            <a:r>
              <a:rPr lang="en-US" sz="16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AFANOC</a:t>
            </a:r>
            <a:endParaRPr sz="1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457200" algn="l" rtl="0">
              <a:lnSpc>
                <a:spcPct val="100000"/>
              </a:lnSpc>
              <a:spcBef>
                <a:spcPts val="156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 MARÇ DIA 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 LA DONA</a:t>
            </a:r>
            <a:endParaRPr sz="1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>
              <a:spcBef>
                <a:spcPts val="1565"/>
              </a:spcBef>
            </a:pP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“QUIÉN ESPERA DESESPERA”</a:t>
            </a:r>
          </a:p>
          <a:p>
            <a:pPr lvl="0" indent="457200">
              <a:spcBef>
                <a:spcPts val="1565"/>
              </a:spcBef>
            </a:pP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RETO MARIPOSA. </a:t>
            </a: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DÍA MUNDIAL DEL LUPUS</a:t>
            </a:r>
          </a:p>
          <a:p>
            <a:pPr lvl="0" indent="457200">
              <a:spcBef>
                <a:spcPts val="1565"/>
              </a:spcBef>
            </a:pP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DIA MUNDIAL DE LA FIBROMIÀLGIA, EM, SQM </a:t>
            </a:r>
            <a:r>
              <a:rPr lang="en-US" sz="1600" dirty="0" err="1" smtClean="0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lvl="0" indent="457200">
              <a:spcBef>
                <a:spcPts val="1565"/>
              </a:spcBef>
            </a:pP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SÍNDROME DE SENSIBILITZACIÓ CENTRAL</a:t>
            </a:r>
            <a:endParaRPr lang="en-US" sz="16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4" name="Google Shape;544;p32"/>
          <p:cNvSpPr txBox="1">
            <a:spLocks noGrp="1"/>
          </p:cNvSpPr>
          <p:nvPr>
            <p:ph type="dt" idx="10"/>
          </p:nvPr>
        </p:nvSpPr>
        <p:spPr>
          <a:xfrm>
            <a:off x="916939" y="6465214"/>
            <a:ext cx="764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25/05/2022</a:t>
            </a:r>
            <a:endParaRPr/>
          </a:p>
        </p:txBody>
      </p:sp>
      <p:sp>
        <p:nvSpPr>
          <p:cNvPr id="545" name="Google Shape;545;p32"/>
          <p:cNvSpPr txBox="1">
            <a:spLocks noGrp="1"/>
          </p:cNvSpPr>
          <p:nvPr>
            <p:ph type="ftr" idx="11"/>
          </p:nvPr>
        </p:nvSpPr>
        <p:spPr>
          <a:xfrm>
            <a:off x="5485891" y="6465214"/>
            <a:ext cx="12186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Campanyes</a:t>
            </a:r>
            <a:endParaRPr/>
          </a:p>
        </p:txBody>
      </p:sp>
      <p:sp>
        <p:nvSpPr>
          <p:cNvPr id="546" name="Google Shape;546;p32"/>
          <p:cNvSpPr txBox="1">
            <a:spLocks noGrp="1"/>
          </p:cNvSpPr>
          <p:nvPr>
            <p:ph type="sldNum" idx="12"/>
          </p:nvPr>
        </p:nvSpPr>
        <p:spPr>
          <a:xfrm>
            <a:off x="11068811" y="6465214"/>
            <a:ext cx="23177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  <p:sp>
        <p:nvSpPr>
          <p:cNvPr id="547" name="Google Shape;547;p32"/>
          <p:cNvSpPr txBox="1">
            <a:spLocks noGrp="1"/>
          </p:cNvSpPr>
          <p:nvPr>
            <p:ph type="title"/>
          </p:nvPr>
        </p:nvSpPr>
        <p:spPr>
          <a:xfrm>
            <a:off x="592667" y="475233"/>
            <a:ext cx="8488499" cy="1336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/>
            <a:r>
              <a:rPr lang="en-US" sz="4000" b="1" dirty="0" smtClean="0">
                <a:solidFill>
                  <a:schemeClr val="dk2"/>
                </a:solidFill>
              </a:rPr>
              <a:t>7. </a:t>
            </a:r>
            <a:r>
              <a:rPr lang="en-US" sz="4000" b="1" dirty="0" err="1" smtClean="0">
                <a:solidFill>
                  <a:schemeClr val="dk2"/>
                </a:solidFill>
              </a:rPr>
              <a:t>Comunicació</a:t>
            </a:r>
            <a:r>
              <a:rPr lang="en-US" sz="4000" b="1" dirty="0" smtClean="0">
                <a:solidFill>
                  <a:schemeClr val="dk2"/>
                </a:solidFill>
              </a:rPr>
              <a:t> </a:t>
            </a:r>
            <a:r>
              <a:rPr lang="en-US" sz="4000" b="1" dirty="0" err="1" smtClean="0">
                <a:solidFill>
                  <a:schemeClr val="dk2"/>
                </a:solidFill>
              </a:rPr>
              <a:t>i</a:t>
            </a:r>
            <a:r>
              <a:rPr lang="en-US" sz="4000" b="1" dirty="0" smtClean="0">
                <a:solidFill>
                  <a:schemeClr val="dk2"/>
                </a:solidFill>
              </a:rPr>
              <a:t> </a:t>
            </a:r>
            <a:r>
              <a:rPr lang="en-US" sz="4000" b="1" dirty="0" err="1" smtClean="0">
                <a:solidFill>
                  <a:schemeClr val="dk2"/>
                </a:solidFill>
              </a:rPr>
              <a:t>Incidència</a:t>
            </a:r>
            <a:r>
              <a:rPr lang="en-US" sz="4000" b="1" dirty="0" smtClean="0">
                <a:solidFill>
                  <a:schemeClr val="dk2"/>
                </a:solidFill>
              </a:rPr>
              <a:t> Social.</a:t>
            </a:r>
            <a:r>
              <a:rPr lang="en-US" sz="4600" b="1" dirty="0" smtClean="0">
                <a:solidFill>
                  <a:schemeClr val="dk2"/>
                </a:solidFill>
              </a:rPr>
              <a:t/>
            </a:r>
            <a:br>
              <a:rPr lang="en-US" sz="4600" b="1" dirty="0" smtClean="0">
                <a:solidFill>
                  <a:schemeClr val="dk2"/>
                </a:solidFill>
              </a:rPr>
            </a:br>
            <a:r>
              <a:rPr lang="en-US" sz="4600" b="1" dirty="0" smtClean="0">
                <a:solidFill>
                  <a:schemeClr val="dk2"/>
                </a:solidFill>
              </a:rPr>
              <a:t> </a:t>
            </a:r>
            <a:r>
              <a:rPr lang="en-US" sz="3200" b="1" dirty="0" err="1" smtClean="0">
                <a:solidFill>
                  <a:schemeClr val="dk2"/>
                </a:solidFill>
              </a:rPr>
              <a:t>Seguiment</a:t>
            </a:r>
            <a:r>
              <a:rPr lang="en-US" sz="3200" b="1" dirty="0" smtClean="0">
                <a:solidFill>
                  <a:schemeClr val="dk2"/>
                </a:solidFill>
              </a:rPr>
              <a:t> </a:t>
            </a:r>
            <a:r>
              <a:rPr lang="en-US" sz="3200" b="1" dirty="0" err="1" smtClean="0">
                <a:solidFill>
                  <a:schemeClr val="dk2"/>
                </a:solidFill>
              </a:rPr>
              <a:t>Campanyes</a:t>
            </a:r>
            <a:r>
              <a:rPr lang="en-US" sz="3200" b="1" dirty="0" smtClean="0">
                <a:solidFill>
                  <a:schemeClr val="dk2"/>
                </a:solidFill>
              </a:rPr>
              <a:t> </a:t>
            </a:r>
            <a:r>
              <a:rPr lang="en-US" sz="3200" b="1" dirty="0" err="1" smtClean="0">
                <a:solidFill>
                  <a:schemeClr val="dk2"/>
                </a:solidFill>
              </a:rPr>
              <a:t>i</a:t>
            </a:r>
            <a:r>
              <a:rPr lang="en-US" sz="3200" b="1" dirty="0" smtClean="0">
                <a:solidFill>
                  <a:schemeClr val="dk2"/>
                </a:solidFill>
              </a:rPr>
              <a:t> </a:t>
            </a:r>
            <a:r>
              <a:rPr lang="en-US" sz="3200" b="1" dirty="0" err="1" smtClean="0">
                <a:solidFill>
                  <a:schemeClr val="dk2"/>
                </a:solidFill>
              </a:rPr>
              <a:t>diades</a:t>
            </a:r>
            <a:endParaRPr sz="3200" b="1" dirty="0">
              <a:solidFill>
                <a:schemeClr val="dk2"/>
              </a:solidFill>
            </a:endParaRPr>
          </a:p>
        </p:txBody>
      </p:sp>
      <p:pic>
        <p:nvPicPr>
          <p:cNvPr id="548" name="Google Shape;548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80577" y="1262850"/>
            <a:ext cx="2315375" cy="3140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46311" y="4403155"/>
            <a:ext cx="1943933" cy="1975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32"/>
          <p:cNvPicPr preferRelativeResize="0"/>
          <p:nvPr/>
        </p:nvPicPr>
        <p:blipFill rotWithShape="1">
          <a:blip r:embed="rId6">
            <a:alphaModFix/>
          </a:blip>
          <a:srcRect l="34524" t="25610" r="29735" b="26571"/>
          <a:stretch/>
        </p:blipFill>
        <p:spPr>
          <a:xfrm>
            <a:off x="753343" y="3829241"/>
            <a:ext cx="436450" cy="328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32"/>
          <p:cNvPicPr preferRelativeResize="0"/>
          <p:nvPr/>
        </p:nvPicPr>
        <p:blipFill rotWithShape="1">
          <a:blip r:embed="rId6">
            <a:alphaModFix/>
          </a:blip>
          <a:srcRect l="34524" t="25610" r="29735" b="26571"/>
          <a:stretch/>
        </p:blipFill>
        <p:spPr>
          <a:xfrm>
            <a:off x="734026" y="2052594"/>
            <a:ext cx="436450" cy="328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32"/>
          <p:cNvPicPr preferRelativeResize="0"/>
          <p:nvPr/>
        </p:nvPicPr>
        <p:blipFill rotWithShape="1">
          <a:blip r:embed="rId6">
            <a:alphaModFix/>
          </a:blip>
          <a:srcRect l="34524" t="25610" r="29735" b="26571"/>
          <a:stretch/>
        </p:blipFill>
        <p:spPr>
          <a:xfrm>
            <a:off x="734026" y="2940261"/>
            <a:ext cx="436450" cy="328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32"/>
          <p:cNvPicPr preferRelativeResize="0"/>
          <p:nvPr/>
        </p:nvPicPr>
        <p:blipFill rotWithShape="1">
          <a:blip r:embed="rId6">
            <a:alphaModFix/>
          </a:blip>
          <a:srcRect l="34524" t="25610" r="29735" b="26571"/>
          <a:stretch/>
        </p:blipFill>
        <p:spPr>
          <a:xfrm>
            <a:off x="753343" y="3395159"/>
            <a:ext cx="436450" cy="328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32"/>
          <p:cNvPicPr preferRelativeResize="0"/>
          <p:nvPr/>
        </p:nvPicPr>
        <p:blipFill rotWithShape="1">
          <a:blip r:embed="rId6">
            <a:alphaModFix/>
          </a:blip>
          <a:srcRect l="34524" t="25610" r="29735" b="26571"/>
          <a:stretch/>
        </p:blipFill>
        <p:spPr>
          <a:xfrm>
            <a:off x="744954" y="2491029"/>
            <a:ext cx="436450" cy="328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551;p32"/>
          <p:cNvPicPr preferRelativeResize="0"/>
          <p:nvPr/>
        </p:nvPicPr>
        <p:blipFill rotWithShape="1">
          <a:blip r:embed="rId6">
            <a:alphaModFix/>
          </a:blip>
          <a:srcRect l="34524" t="25610" r="29735" b="26571"/>
          <a:stretch/>
        </p:blipFill>
        <p:spPr>
          <a:xfrm>
            <a:off x="-417133" y="6390613"/>
            <a:ext cx="436450" cy="328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552;p32"/>
          <p:cNvPicPr preferRelativeResize="0"/>
          <p:nvPr/>
        </p:nvPicPr>
        <p:blipFill rotWithShape="1">
          <a:blip r:embed="rId6">
            <a:alphaModFix/>
          </a:blip>
          <a:srcRect l="34524" t="25610" r="29735" b="26571"/>
          <a:stretch/>
        </p:blipFill>
        <p:spPr>
          <a:xfrm>
            <a:off x="753343" y="4263334"/>
            <a:ext cx="436450" cy="328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744" y="1842905"/>
            <a:ext cx="3044602" cy="188747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09" y="3730378"/>
            <a:ext cx="2471956" cy="1662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32"/>
          <p:cNvSpPr/>
          <p:nvPr/>
        </p:nvSpPr>
        <p:spPr>
          <a:xfrm>
            <a:off x="8789625" y="299475"/>
            <a:ext cx="2111400" cy="1122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2" name="Google Shape;54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81900" y="177175"/>
            <a:ext cx="2712730" cy="1464974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32"/>
          <p:cNvSpPr txBox="1"/>
          <p:nvPr/>
        </p:nvSpPr>
        <p:spPr>
          <a:xfrm>
            <a:off x="623186" y="1350178"/>
            <a:ext cx="10944180" cy="3177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0800" rIns="0" bIns="0" anchor="t" anchorCtr="0">
            <a:spAutoFit/>
          </a:bodyPr>
          <a:lstStyle/>
          <a:p>
            <a:pPr marL="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 i="0" u="none" strike="noStrike" cap="none" dirty="0" err="1" smtClean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Campanya</a:t>
            </a:r>
            <a:r>
              <a:rPr lang="es-ES" sz="2800" b="1" i="0" u="none" strike="noStrike" cap="none" dirty="0" smtClean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2800" b="1" i="0" u="none" strike="noStrike" cap="none" dirty="0" err="1" smtClean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comunicació</a:t>
            </a:r>
            <a:r>
              <a:rPr lang="es-ES" sz="32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lang="es-ES" sz="3200" b="1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>
              <a:spcBef>
                <a:spcPts val="1565"/>
              </a:spcBef>
            </a:pPr>
            <a:r>
              <a:rPr lang="en-US" sz="1800" b="1" dirty="0" smtClean="0">
                <a:latin typeface="Calibri"/>
                <a:ea typeface="Calibri"/>
                <a:cs typeface="Calibri"/>
                <a:sym typeface="Calibri"/>
              </a:rPr>
              <a:t>NO SÓC INVISIBLE – DISCAPACITAT ORGÀNICA</a:t>
            </a:r>
          </a:p>
          <a:p>
            <a:pPr indent="457200">
              <a:spcBef>
                <a:spcPts val="1565"/>
              </a:spcBef>
            </a:pPr>
            <a:r>
              <a:rPr lang="en-US" sz="2800" b="1" dirty="0" err="1" smtClean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Seguiment</a:t>
            </a:r>
            <a:r>
              <a:rPr lang="en-US" sz="2800" b="1" dirty="0" smtClean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 smtClean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campanyes</a:t>
            </a:r>
            <a:r>
              <a:rPr lang="en-US" sz="2800" b="1" dirty="0" smtClean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</a:p>
          <a:p>
            <a:pPr marL="0" marR="0" lvl="0" indent="457200" algn="l" rtl="0">
              <a:lnSpc>
                <a:spcPct val="100000"/>
              </a:lnSpc>
              <a:spcBef>
                <a:spcPts val="1565"/>
              </a:spcBef>
              <a:spcAft>
                <a:spcPts val="0"/>
              </a:spcAft>
              <a:buNone/>
            </a:pPr>
            <a:r>
              <a:rPr lang="es-ES" sz="16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DIA CONTRA LA VIOLÈNCIA ENVERS LES DONES 25 nov.</a:t>
            </a:r>
          </a:p>
          <a:p>
            <a:pPr marL="0" marR="0" lvl="0" indent="457200" algn="l" rtl="0">
              <a:lnSpc>
                <a:spcPct val="100000"/>
              </a:lnSpc>
              <a:spcBef>
                <a:spcPts val="1565"/>
              </a:spcBef>
              <a:spcAft>
                <a:spcPts val="0"/>
              </a:spcAft>
              <a:buNone/>
            </a:pPr>
            <a:r>
              <a:rPr lang="es-ES" sz="1600" dirty="0" smtClean="0">
                <a:latin typeface="Calibri"/>
                <a:ea typeface="Calibri"/>
                <a:cs typeface="Calibri"/>
                <a:sym typeface="Calibri"/>
              </a:rPr>
              <a:t>DIA </a:t>
            </a:r>
            <a:r>
              <a:rPr lang="es-ES" sz="1600" dirty="0">
                <a:latin typeface="Calibri"/>
                <a:ea typeface="Calibri"/>
                <a:cs typeface="Calibri"/>
                <a:sym typeface="Calibri"/>
              </a:rPr>
              <a:t>DEL VOLUNTARIAT</a:t>
            </a:r>
          </a:p>
          <a:p>
            <a:pPr marL="0" marR="0" lvl="0" indent="457200" algn="l" rtl="0">
              <a:lnSpc>
                <a:spcPct val="100000"/>
              </a:lnSpc>
              <a:spcBef>
                <a:spcPts val="1565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DESEMBRE 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DIA INTERNACIONAL DE LES PERSONES AMB DISCAPACITAT</a:t>
            </a:r>
          </a:p>
        </p:txBody>
      </p:sp>
      <p:sp>
        <p:nvSpPr>
          <p:cNvPr id="544" name="Google Shape;544;p32"/>
          <p:cNvSpPr txBox="1">
            <a:spLocks noGrp="1"/>
          </p:cNvSpPr>
          <p:nvPr>
            <p:ph type="dt" idx="10"/>
          </p:nvPr>
        </p:nvSpPr>
        <p:spPr>
          <a:xfrm>
            <a:off x="836257" y="6371085"/>
            <a:ext cx="764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25/05/2022</a:t>
            </a:r>
            <a:endParaRPr/>
          </a:p>
        </p:txBody>
      </p:sp>
      <p:sp>
        <p:nvSpPr>
          <p:cNvPr id="545" name="Google Shape;545;p32"/>
          <p:cNvSpPr txBox="1">
            <a:spLocks noGrp="1"/>
          </p:cNvSpPr>
          <p:nvPr>
            <p:ph type="ftr" idx="11"/>
          </p:nvPr>
        </p:nvSpPr>
        <p:spPr>
          <a:xfrm>
            <a:off x="5405209" y="6371085"/>
            <a:ext cx="12186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Campanyes</a:t>
            </a:r>
            <a:endParaRPr/>
          </a:p>
        </p:txBody>
      </p:sp>
      <p:sp>
        <p:nvSpPr>
          <p:cNvPr id="546" name="Google Shape;546;p32"/>
          <p:cNvSpPr txBox="1">
            <a:spLocks noGrp="1"/>
          </p:cNvSpPr>
          <p:nvPr>
            <p:ph type="sldNum" idx="12"/>
          </p:nvPr>
        </p:nvSpPr>
        <p:spPr>
          <a:xfrm>
            <a:off x="11068811" y="6465214"/>
            <a:ext cx="23177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  <p:sp>
        <p:nvSpPr>
          <p:cNvPr id="547" name="Google Shape;547;p32"/>
          <p:cNvSpPr txBox="1">
            <a:spLocks noGrp="1"/>
          </p:cNvSpPr>
          <p:nvPr>
            <p:ph type="title"/>
          </p:nvPr>
        </p:nvSpPr>
        <p:spPr>
          <a:xfrm>
            <a:off x="555087" y="475233"/>
            <a:ext cx="8526079" cy="629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/>
            <a:r>
              <a:rPr lang="ca-ES" sz="4000" b="1" dirty="0">
                <a:solidFill>
                  <a:schemeClr val="dk2"/>
                </a:solidFill>
              </a:rPr>
              <a:t>7</a:t>
            </a:r>
            <a:r>
              <a:rPr lang="ca-ES" sz="4000" b="1" noProof="0" dirty="0" smtClean="0">
                <a:solidFill>
                  <a:schemeClr val="dk2"/>
                </a:solidFill>
              </a:rPr>
              <a:t>. </a:t>
            </a:r>
            <a:r>
              <a:rPr lang="ca-ES" sz="4000" b="1" noProof="0" dirty="0">
                <a:solidFill>
                  <a:schemeClr val="dk2"/>
                </a:solidFill>
              </a:rPr>
              <a:t>Comunicació i incidència social</a:t>
            </a:r>
          </a:p>
        </p:txBody>
      </p:sp>
      <p:pic>
        <p:nvPicPr>
          <p:cNvPr id="552" name="Google Shape;552;p32"/>
          <p:cNvPicPr preferRelativeResize="0"/>
          <p:nvPr/>
        </p:nvPicPr>
        <p:blipFill rotWithShape="1">
          <a:blip r:embed="rId4">
            <a:alphaModFix/>
          </a:blip>
          <a:srcRect l="34524" t="25610" r="29735" b="26571"/>
          <a:stretch/>
        </p:blipFill>
        <p:spPr>
          <a:xfrm>
            <a:off x="613473" y="2243455"/>
            <a:ext cx="436450" cy="328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32"/>
          <p:cNvPicPr preferRelativeResize="0"/>
          <p:nvPr/>
        </p:nvPicPr>
        <p:blipFill rotWithShape="1">
          <a:blip r:embed="rId4">
            <a:alphaModFix/>
          </a:blip>
          <a:srcRect l="34524" t="25610" r="29735" b="26571"/>
          <a:stretch/>
        </p:blipFill>
        <p:spPr>
          <a:xfrm>
            <a:off x="662981" y="3775541"/>
            <a:ext cx="436450" cy="328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32"/>
          <p:cNvPicPr preferRelativeResize="0"/>
          <p:nvPr/>
        </p:nvPicPr>
        <p:blipFill rotWithShape="1">
          <a:blip r:embed="rId4">
            <a:alphaModFix/>
          </a:blip>
          <a:srcRect l="34524" t="25610" r="29735" b="26571"/>
          <a:stretch/>
        </p:blipFill>
        <p:spPr>
          <a:xfrm>
            <a:off x="647991" y="4566040"/>
            <a:ext cx="436450" cy="328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32"/>
          <p:cNvPicPr preferRelativeResize="0"/>
          <p:nvPr/>
        </p:nvPicPr>
        <p:blipFill rotWithShape="1">
          <a:blip r:embed="rId4">
            <a:alphaModFix/>
          </a:blip>
          <a:srcRect l="34524" t="25610" r="29735" b="26571"/>
          <a:stretch/>
        </p:blipFill>
        <p:spPr>
          <a:xfrm>
            <a:off x="647991" y="4191252"/>
            <a:ext cx="436450" cy="336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32"/>
          <p:cNvPicPr preferRelativeResize="0"/>
          <p:nvPr/>
        </p:nvPicPr>
        <p:blipFill rotWithShape="1">
          <a:blip r:embed="rId4">
            <a:alphaModFix/>
          </a:blip>
          <a:srcRect l="34524" t="25610" r="29735" b="26571"/>
          <a:stretch/>
        </p:blipFill>
        <p:spPr>
          <a:xfrm>
            <a:off x="657771" y="3323826"/>
            <a:ext cx="436450" cy="32847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ángulo 3"/>
          <p:cNvSpPr/>
          <p:nvPr/>
        </p:nvSpPr>
        <p:spPr>
          <a:xfrm>
            <a:off x="555087" y="4584802"/>
            <a:ext cx="19832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7200">
              <a:spcBef>
                <a:spcPts val="1565"/>
              </a:spcBef>
            </a:pP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ASSOCIA’T 2022</a:t>
            </a: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900" y="1226937"/>
            <a:ext cx="3699842" cy="3398461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398" y="3982258"/>
            <a:ext cx="3178470" cy="238385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182" y="4458018"/>
            <a:ext cx="2599405" cy="202176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335" y="4503429"/>
            <a:ext cx="1923036" cy="193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15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32"/>
          <p:cNvSpPr/>
          <p:nvPr/>
        </p:nvSpPr>
        <p:spPr>
          <a:xfrm>
            <a:off x="8789625" y="299475"/>
            <a:ext cx="2111400" cy="1122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2" name="Google Shape;54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81900" y="177175"/>
            <a:ext cx="2712730" cy="1464974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32"/>
          <p:cNvSpPr txBox="1"/>
          <p:nvPr/>
        </p:nvSpPr>
        <p:spPr>
          <a:xfrm>
            <a:off x="821267" y="1005371"/>
            <a:ext cx="11068565" cy="1813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0800" rIns="0" bIns="0" anchor="t" anchorCtr="0">
            <a:spAutoFit/>
          </a:bodyPr>
          <a:lstStyle/>
          <a:p>
            <a:pPr marL="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0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r>
              <a:rPr lang="es-ES" sz="4000" b="1" dirty="0" smtClean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s-ES" sz="4000" b="1" dirty="0" err="1" smtClean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Comunicació</a:t>
            </a:r>
            <a:endParaRPr lang="es-ES" sz="4000" b="1" dirty="0" smtClean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 err="1" smtClean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Publicacions</a:t>
            </a:r>
            <a:r>
              <a:rPr lang="es-ES" sz="3200" b="1" dirty="0" smtClean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s-ES" sz="3200" b="1" dirty="0" err="1" smtClean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Grup</a:t>
            </a:r>
            <a:r>
              <a:rPr lang="es-ES" sz="3200" b="1" dirty="0" smtClean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 Mujer e Igualdad</a:t>
            </a:r>
            <a:endParaRPr lang="es-ES" sz="3200" b="1" i="0" u="none" strike="noStrike" cap="none" dirty="0" smtClean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ES" sz="3200" b="0" i="0" u="none" strike="noStrike" cap="none" dirty="0" smtClean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4" name="Google Shape;544;p32"/>
          <p:cNvSpPr txBox="1">
            <a:spLocks noGrp="1"/>
          </p:cNvSpPr>
          <p:nvPr>
            <p:ph type="dt" idx="10"/>
          </p:nvPr>
        </p:nvSpPr>
        <p:spPr>
          <a:xfrm>
            <a:off x="916939" y="6465214"/>
            <a:ext cx="764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25/05/2022</a:t>
            </a:r>
            <a:endParaRPr/>
          </a:p>
        </p:txBody>
      </p:sp>
      <p:sp>
        <p:nvSpPr>
          <p:cNvPr id="545" name="Google Shape;545;p32"/>
          <p:cNvSpPr txBox="1">
            <a:spLocks noGrp="1"/>
          </p:cNvSpPr>
          <p:nvPr>
            <p:ph type="ftr" idx="11"/>
          </p:nvPr>
        </p:nvSpPr>
        <p:spPr>
          <a:xfrm>
            <a:off x="5485891" y="6465214"/>
            <a:ext cx="12186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Campanyes</a:t>
            </a:r>
            <a:endParaRPr/>
          </a:p>
        </p:txBody>
      </p:sp>
      <p:sp>
        <p:nvSpPr>
          <p:cNvPr id="546" name="Google Shape;546;p32"/>
          <p:cNvSpPr txBox="1">
            <a:spLocks noGrp="1"/>
          </p:cNvSpPr>
          <p:nvPr>
            <p:ph type="sldNum" idx="12"/>
          </p:nvPr>
        </p:nvSpPr>
        <p:spPr>
          <a:xfrm>
            <a:off x="11068811" y="6465214"/>
            <a:ext cx="23177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43</a:t>
            </a:fld>
            <a:endParaRPr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2587" y="-7166187"/>
            <a:ext cx="2345567" cy="322336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7460" y="2799443"/>
            <a:ext cx="2917170" cy="344236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5029" y="2941778"/>
            <a:ext cx="2985444" cy="327214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7576" y="2529194"/>
            <a:ext cx="2713830" cy="379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0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0"/>
          <p:cNvSpPr/>
          <p:nvPr/>
        </p:nvSpPr>
        <p:spPr>
          <a:xfrm>
            <a:off x="7757235" y="2737271"/>
            <a:ext cx="3733038" cy="2486895"/>
          </a:xfrm>
          <a:custGeom>
            <a:avLst/>
            <a:gdLst/>
            <a:ahLst/>
            <a:cxnLst/>
            <a:rect l="l" t="t" r="r" b="b"/>
            <a:pathLst>
              <a:path w="10515600" h="4563110" extrusionOk="0">
                <a:moveTo>
                  <a:pt x="10515600" y="0"/>
                </a:moveTo>
                <a:lnTo>
                  <a:pt x="0" y="0"/>
                </a:lnTo>
                <a:lnTo>
                  <a:pt x="0" y="4562856"/>
                </a:lnTo>
                <a:lnTo>
                  <a:pt x="10515600" y="4562856"/>
                </a:lnTo>
                <a:lnTo>
                  <a:pt x="1051560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20"/>
          <p:cNvSpPr/>
          <p:nvPr/>
        </p:nvSpPr>
        <p:spPr>
          <a:xfrm>
            <a:off x="8789625" y="299475"/>
            <a:ext cx="2111400" cy="1122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20"/>
          <p:cNvSpPr txBox="1">
            <a:spLocks noGrp="1"/>
          </p:cNvSpPr>
          <p:nvPr>
            <p:ph type="title"/>
          </p:nvPr>
        </p:nvSpPr>
        <p:spPr>
          <a:xfrm>
            <a:off x="738596" y="649462"/>
            <a:ext cx="6342600" cy="629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000" b="1" dirty="0" smtClean="0">
                <a:solidFill>
                  <a:schemeClr val="dk2"/>
                </a:solidFill>
              </a:rPr>
              <a:t>7. </a:t>
            </a:r>
            <a:r>
              <a:rPr lang="en-US" sz="4000" b="1" dirty="0" err="1" smtClean="0">
                <a:solidFill>
                  <a:schemeClr val="dk2"/>
                </a:solidFill>
              </a:rPr>
              <a:t>Incidència</a:t>
            </a:r>
            <a:r>
              <a:rPr lang="en-US" sz="4000" b="1" dirty="0" smtClean="0">
                <a:solidFill>
                  <a:schemeClr val="dk2"/>
                </a:solidFill>
              </a:rPr>
              <a:t> </a:t>
            </a:r>
            <a:r>
              <a:rPr lang="en-US" sz="4000" b="1" dirty="0">
                <a:solidFill>
                  <a:schemeClr val="dk2"/>
                </a:solidFill>
              </a:rPr>
              <a:t>social</a:t>
            </a:r>
            <a:endParaRPr sz="4000" b="1" dirty="0">
              <a:solidFill>
                <a:schemeClr val="dk2"/>
              </a:solidFill>
            </a:endParaRPr>
          </a:p>
        </p:txBody>
      </p:sp>
      <p:sp>
        <p:nvSpPr>
          <p:cNvPr id="564" name="Google Shape;564;p20"/>
          <p:cNvSpPr txBox="1"/>
          <p:nvPr/>
        </p:nvSpPr>
        <p:spPr>
          <a:xfrm>
            <a:off x="752317" y="1056894"/>
            <a:ext cx="10701489" cy="4574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0" lvl="0" indent="0" algn="l" rtl="0">
              <a:lnSpc>
                <a:spcPct val="1019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19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19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COCEMFE Barcelona ha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fet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un total de </a:t>
            </a:r>
            <a:r>
              <a:rPr lang="en-US" sz="2000" b="1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15</a:t>
            </a:r>
            <a:r>
              <a:rPr lang="en-US" sz="2000" b="1" i="0" u="none" strike="noStrike" cap="none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notes de </a:t>
            </a:r>
            <a:r>
              <a:rPr lang="en-US" sz="2000" b="1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Premsa</a:t>
            </a:r>
            <a:r>
              <a:rPr lang="en-US" sz="2000" b="1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directament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estat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representada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totes les notes de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premsa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campanyes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COCEMFE Nacional.</a:t>
            </a:r>
            <a:endParaRPr dirty="0"/>
          </a:p>
          <a:p>
            <a:pPr marL="12700" marR="0" lvl="0" indent="0" algn="l" rtl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NoSócInvisible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			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#¿Invisibles? </a:t>
            </a:r>
            <a:r>
              <a:rPr lang="en-US" sz="20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Toca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que </a:t>
            </a:r>
            <a:r>
              <a:rPr lang="en-US" sz="20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nos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vean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just" rtl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Quien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espera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desespera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r>
              <a:rPr lang="en-US" sz="20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Propósito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Inclusión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just" rtl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TribuCOCEMFE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				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r>
              <a:rPr lang="en-US" sz="20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Dentro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0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Juego</a:t>
            </a:r>
            <a:endParaRPr b="1" dirty="0"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just" rtl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Baremo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Discapacidad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r>
              <a:rPr lang="en-US" sz="20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Discapacidad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con Luz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algn="just">
              <a:lnSpc>
                <a:spcPct val="84000"/>
              </a:lnSpc>
              <a:buSzPts val="2000"/>
            </a:pPr>
            <a:r>
              <a:rPr lang="en-US" sz="20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Por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un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día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como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todos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r>
              <a:rPr lang="en-US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XSolidaria</a:t>
            </a:r>
            <a:endParaRPr lang="en-US" sz="2000" dirty="0"/>
          </a:p>
          <a:p>
            <a:pPr marL="12700" algn="just">
              <a:lnSpc>
                <a:spcPct val="84000"/>
              </a:lnSpc>
              <a:buSzPts val="2000"/>
            </a:pPr>
            <a:r>
              <a:rPr lang="es-E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#Una coordinación de Boda		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#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Inclusión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Infantil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Ya</a:t>
            </a:r>
            <a:endParaRPr lang="en-US" sz="2000" dirty="0"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just" rtl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més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, hem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augmentat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la </a:t>
            </a:r>
            <a:r>
              <a:rPr lang="en-US" sz="2000" b="1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presència</a:t>
            </a:r>
            <a:r>
              <a:rPr lang="en-US" sz="2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l’impacte</a:t>
            </a:r>
            <a:r>
              <a:rPr lang="en-US" sz="2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2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les </a:t>
            </a:r>
            <a:r>
              <a:rPr lang="en-US" sz="2000" b="1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xarxes</a:t>
            </a:r>
            <a:r>
              <a:rPr lang="en-US" sz="2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0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socials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de COCEMFE Barcelona: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més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seguidors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interaccions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contingut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respecte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d’anys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anteriors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. 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5" name="Google Shape;565;p20"/>
          <p:cNvSpPr txBox="1">
            <a:spLocks noGrp="1"/>
          </p:cNvSpPr>
          <p:nvPr>
            <p:ph type="dt" idx="10"/>
          </p:nvPr>
        </p:nvSpPr>
        <p:spPr>
          <a:xfrm>
            <a:off x="916939" y="6465214"/>
            <a:ext cx="764539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23/06/2021</a:t>
            </a:r>
            <a:endParaRPr/>
          </a:p>
        </p:txBody>
      </p:sp>
      <p:sp>
        <p:nvSpPr>
          <p:cNvPr id="566" name="Google Shape;566;p20"/>
          <p:cNvSpPr txBox="1">
            <a:spLocks noGrp="1"/>
          </p:cNvSpPr>
          <p:nvPr>
            <p:ph type="ftr" idx="11"/>
          </p:nvPr>
        </p:nvSpPr>
        <p:spPr>
          <a:xfrm>
            <a:off x="5485891" y="6465214"/>
            <a:ext cx="12186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Incidència social</a:t>
            </a:r>
            <a:endParaRPr/>
          </a:p>
        </p:txBody>
      </p:sp>
      <p:sp>
        <p:nvSpPr>
          <p:cNvPr id="567" name="Google Shape;567;p20"/>
          <p:cNvSpPr txBox="1">
            <a:spLocks noGrp="1"/>
          </p:cNvSpPr>
          <p:nvPr>
            <p:ph type="sldNum" idx="12"/>
          </p:nvPr>
        </p:nvSpPr>
        <p:spPr>
          <a:xfrm>
            <a:off x="11068811" y="6465214"/>
            <a:ext cx="23177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44</a:t>
            </a:fld>
            <a:endParaRPr/>
          </a:p>
        </p:txBody>
      </p:sp>
      <p:pic>
        <p:nvPicPr>
          <p:cNvPr id="569" name="Google Shape;56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81900" y="177175"/>
            <a:ext cx="2712730" cy="1464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993" y="2833008"/>
            <a:ext cx="3486280" cy="3486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38"/>
          <p:cNvSpPr/>
          <p:nvPr/>
        </p:nvSpPr>
        <p:spPr>
          <a:xfrm>
            <a:off x="1256475" y="3092824"/>
            <a:ext cx="9644400" cy="2985247"/>
          </a:xfrm>
          <a:prstGeom prst="rect">
            <a:avLst/>
          </a:prstGeom>
          <a:solidFill>
            <a:srgbClr val="FFE499"/>
          </a:solidFill>
          <a:ln w="9525" cap="flat" cmpd="sng">
            <a:solidFill>
              <a:srgbClr val="EC7C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38"/>
          <p:cNvSpPr txBox="1"/>
          <p:nvPr/>
        </p:nvSpPr>
        <p:spPr>
          <a:xfrm>
            <a:off x="829865" y="2509417"/>
            <a:ext cx="10530651" cy="4044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El 2022, COCEMFE BARCELONA HA SIGNAT </a:t>
            </a:r>
            <a:r>
              <a:rPr lang="en-US" sz="24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els</a:t>
            </a:r>
            <a:r>
              <a:rPr lang="en-US" sz="24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següents</a:t>
            </a:r>
            <a:r>
              <a:rPr lang="en-US" sz="24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convenis</a:t>
            </a:r>
            <a:r>
              <a:rPr lang="en-US" sz="24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24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>
                <a:srgbClr val="000000"/>
              </a:buClr>
              <a:buSzPts val="175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CONVENI de 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col·laboració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amb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l'ÀREA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METROPOLITANA DE BARCELONA 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per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promocionar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l'accessibiitat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els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drets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 les </a:t>
            </a:r>
            <a:r>
              <a:rPr lang="en-US" sz="20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persones</a:t>
            </a:r>
            <a:r>
              <a:rPr lang="en-US" sz="20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amb</a:t>
            </a:r>
            <a:r>
              <a:rPr lang="en-US" sz="20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discapacitat</a:t>
            </a:r>
            <a:r>
              <a:rPr lang="en-US" sz="20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l'AMB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CONVENI DE COL·LABORACIÓ AMB NATSAL</a:t>
            </a:r>
            <a:endParaRPr sz="2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CONVENI DE COL.LABORACIÓ AMB AMPUTATS SANT JORDI</a:t>
            </a: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CONVENI AMB LA DIPUTACIÓ DE BARCELONA</a:t>
            </a: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alibri"/>
                <a:cs typeface="Calibri"/>
                <a:sym typeface="Calibri"/>
              </a:rPr>
              <a:t>CONVENI AMB L’AJUNTAMENT DE BARCELONA</a:t>
            </a: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alibri"/>
                <a:cs typeface="Calibri"/>
                <a:sym typeface="Calibri"/>
              </a:rPr>
              <a:t>CONVENI DE COL·LABORACIÓ AMB </a:t>
            </a:r>
            <a:r>
              <a:rPr lang="en-US" sz="2000" b="1" dirty="0" smtClean="0">
                <a:latin typeface="Calibri"/>
                <a:cs typeface="Calibri"/>
                <a:sym typeface="Calibri"/>
              </a:rPr>
              <a:t>TRANSPORTS METROPOLITANS DE BARCELONA</a:t>
            </a:r>
            <a:endParaRPr sz="2000" dirty="0"/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CONVENI AMB UDP MAYORES</a:t>
            </a:r>
            <a:endParaRPr sz="2000" dirty="0"/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CONVENI AMB </a:t>
            </a:r>
            <a:r>
              <a:rPr lang="en-US" sz="2000" b="1" dirty="0" smtClean="0">
                <a:latin typeface="Calibri"/>
                <a:ea typeface="Calibri"/>
                <a:cs typeface="Calibri"/>
                <a:sym typeface="Calibri"/>
              </a:rPr>
              <a:t>MITIE</a:t>
            </a:r>
            <a:endParaRPr lang="en-US" sz="2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5" name="Google Shape;575;p38"/>
          <p:cNvSpPr/>
          <p:nvPr/>
        </p:nvSpPr>
        <p:spPr>
          <a:xfrm>
            <a:off x="8789625" y="299475"/>
            <a:ext cx="2111400" cy="1122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38"/>
          <p:cNvSpPr txBox="1">
            <a:spLocks noGrp="1"/>
          </p:cNvSpPr>
          <p:nvPr>
            <p:ph type="title"/>
          </p:nvPr>
        </p:nvSpPr>
        <p:spPr>
          <a:xfrm>
            <a:off x="568999" y="299476"/>
            <a:ext cx="9758341" cy="17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6200" rIns="0" bIns="0" anchor="t" anchorCtr="0">
            <a:spAutoFit/>
          </a:bodyPr>
          <a:lstStyle/>
          <a:p>
            <a:pPr marL="12700" marR="508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4800" b="1" noProof="0" dirty="0">
                <a:solidFill>
                  <a:srgbClr val="003A69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8.Finançadors, aliances i col·laboradors</a:t>
            </a:r>
          </a:p>
        </p:txBody>
      </p:sp>
      <p:sp>
        <p:nvSpPr>
          <p:cNvPr id="577" name="Google Shape;577;p38"/>
          <p:cNvSpPr txBox="1">
            <a:spLocks noGrp="1"/>
          </p:cNvSpPr>
          <p:nvPr>
            <p:ph type="dt" idx="10"/>
          </p:nvPr>
        </p:nvSpPr>
        <p:spPr>
          <a:xfrm>
            <a:off x="916939" y="6465214"/>
            <a:ext cx="764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25/05/2022</a:t>
            </a:r>
            <a:endParaRPr/>
          </a:p>
        </p:txBody>
      </p:sp>
      <p:sp>
        <p:nvSpPr>
          <p:cNvPr id="578" name="Google Shape;578;p38"/>
          <p:cNvSpPr txBox="1">
            <a:spLocks noGrp="1"/>
          </p:cNvSpPr>
          <p:nvPr>
            <p:ph type="ftr" idx="11"/>
          </p:nvPr>
        </p:nvSpPr>
        <p:spPr>
          <a:xfrm>
            <a:off x="5485891" y="6465214"/>
            <a:ext cx="12186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Finançament</a:t>
            </a:r>
            <a:endParaRPr/>
          </a:p>
        </p:txBody>
      </p:sp>
      <p:sp>
        <p:nvSpPr>
          <p:cNvPr id="579" name="Google Shape;579;p38"/>
          <p:cNvSpPr txBox="1">
            <a:spLocks noGrp="1"/>
          </p:cNvSpPr>
          <p:nvPr>
            <p:ph type="sldNum" idx="12"/>
          </p:nvPr>
        </p:nvSpPr>
        <p:spPr>
          <a:xfrm>
            <a:off x="11068811" y="6465214"/>
            <a:ext cx="23177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45</a:t>
            </a:fld>
            <a:endParaRPr/>
          </a:p>
        </p:txBody>
      </p:sp>
      <p:pic>
        <p:nvPicPr>
          <p:cNvPr id="581" name="Google Shape;581;p38"/>
          <p:cNvPicPr preferRelativeResize="0"/>
          <p:nvPr/>
        </p:nvPicPr>
        <p:blipFill rotWithShape="1">
          <a:blip r:embed="rId3">
            <a:alphaModFix/>
          </a:blip>
          <a:srcRect l="34524" t="25610" r="29735" b="26571"/>
          <a:stretch/>
        </p:blipFill>
        <p:spPr>
          <a:xfrm>
            <a:off x="909125" y="3196175"/>
            <a:ext cx="342298" cy="257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38"/>
          <p:cNvPicPr preferRelativeResize="0"/>
          <p:nvPr/>
        </p:nvPicPr>
        <p:blipFill rotWithShape="1">
          <a:blip r:embed="rId3">
            <a:alphaModFix/>
          </a:blip>
          <a:srcRect l="34524" t="25610" r="29735" b="26571"/>
          <a:stretch/>
        </p:blipFill>
        <p:spPr>
          <a:xfrm>
            <a:off x="909125" y="3797575"/>
            <a:ext cx="342298" cy="257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38"/>
          <p:cNvPicPr preferRelativeResize="0"/>
          <p:nvPr/>
        </p:nvPicPr>
        <p:blipFill rotWithShape="1">
          <a:blip r:embed="rId3">
            <a:alphaModFix/>
          </a:blip>
          <a:srcRect l="34524" t="25610" r="29735" b="26571"/>
          <a:stretch/>
        </p:blipFill>
        <p:spPr>
          <a:xfrm>
            <a:off x="909125" y="4102375"/>
            <a:ext cx="342298" cy="257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38"/>
          <p:cNvPicPr preferRelativeResize="0"/>
          <p:nvPr/>
        </p:nvPicPr>
        <p:blipFill rotWithShape="1">
          <a:blip r:embed="rId3">
            <a:alphaModFix/>
          </a:blip>
          <a:srcRect l="34524" t="25610" r="29735" b="26571"/>
          <a:stretch/>
        </p:blipFill>
        <p:spPr>
          <a:xfrm>
            <a:off x="909125" y="4407175"/>
            <a:ext cx="342298" cy="257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38"/>
          <p:cNvPicPr preferRelativeResize="0"/>
          <p:nvPr/>
        </p:nvPicPr>
        <p:blipFill rotWithShape="1">
          <a:blip r:embed="rId3">
            <a:alphaModFix/>
          </a:blip>
          <a:srcRect l="34524" t="25610" r="29735" b="26571"/>
          <a:stretch/>
        </p:blipFill>
        <p:spPr>
          <a:xfrm>
            <a:off x="916939" y="4697781"/>
            <a:ext cx="342298" cy="257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38"/>
          <p:cNvPicPr preferRelativeResize="0"/>
          <p:nvPr/>
        </p:nvPicPr>
        <p:blipFill rotWithShape="1">
          <a:blip r:embed="rId3">
            <a:alphaModFix/>
          </a:blip>
          <a:srcRect l="34524" t="25610" r="29735" b="26571"/>
          <a:stretch/>
        </p:blipFill>
        <p:spPr>
          <a:xfrm>
            <a:off x="909125" y="5016775"/>
            <a:ext cx="342298" cy="257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38"/>
          <p:cNvPicPr preferRelativeResize="0"/>
          <p:nvPr/>
        </p:nvPicPr>
        <p:blipFill rotWithShape="1">
          <a:blip r:embed="rId3">
            <a:alphaModFix/>
          </a:blip>
          <a:srcRect l="34524" t="25610" r="29735" b="26571"/>
          <a:stretch/>
        </p:blipFill>
        <p:spPr>
          <a:xfrm>
            <a:off x="909125" y="5285137"/>
            <a:ext cx="342298" cy="257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13475" y="295748"/>
            <a:ext cx="2578524" cy="1392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587;p38"/>
          <p:cNvPicPr preferRelativeResize="0"/>
          <p:nvPr/>
        </p:nvPicPr>
        <p:blipFill rotWithShape="1">
          <a:blip r:embed="rId3">
            <a:alphaModFix/>
          </a:blip>
          <a:srcRect l="34524" t="25610" r="29735" b="26571"/>
          <a:stretch/>
        </p:blipFill>
        <p:spPr>
          <a:xfrm>
            <a:off x="909125" y="5620330"/>
            <a:ext cx="342298" cy="2576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670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3514" y="228345"/>
            <a:ext cx="8338754" cy="615553"/>
          </a:xfrm>
        </p:spPr>
        <p:txBody>
          <a:bodyPr/>
          <a:lstStyle/>
          <a:p>
            <a:r>
              <a:rPr lang="es-ES" sz="4000" b="1" dirty="0" smtClean="0">
                <a:solidFill>
                  <a:schemeClr val="bg2"/>
                </a:solidFill>
              </a:rPr>
              <a:t>9. 24 </a:t>
            </a:r>
            <a:r>
              <a:rPr lang="es-ES" sz="4000" b="1" dirty="0" err="1" smtClean="0">
                <a:solidFill>
                  <a:schemeClr val="bg2"/>
                </a:solidFill>
              </a:rPr>
              <a:t>Raons</a:t>
            </a:r>
            <a:r>
              <a:rPr lang="es-ES" sz="4000" b="1" dirty="0" smtClean="0">
                <a:solidFill>
                  <a:schemeClr val="bg2"/>
                </a:solidFill>
              </a:rPr>
              <a:t> de Ser de la </a:t>
            </a:r>
            <a:r>
              <a:rPr lang="es-ES" sz="4000" b="1" dirty="0" err="1" smtClean="0">
                <a:solidFill>
                  <a:schemeClr val="bg2"/>
                </a:solidFill>
              </a:rPr>
              <a:t>Federació</a:t>
            </a:r>
            <a:endParaRPr lang="es-ES" sz="4000" b="1" dirty="0">
              <a:solidFill>
                <a:schemeClr val="bg2"/>
              </a:solidFill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 flipH="1" flipV="1">
            <a:off x="-318782" y="1275128"/>
            <a:ext cx="318782" cy="260057"/>
          </a:xfrm>
        </p:spPr>
        <p:txBody>
          <a:bodyPr/>
          <a:lstStyle/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6" y="1637443"/>
            <a:ext cx="4050198" cy="227204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834" y="4087480"/>
            <a:ext cx="3630626" cy="231518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967" y="1587796"/>
            <a:ext cx="3030208" cy="226899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6" y="3985137"/>
            <a:ext cx="3681081" cy="262538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967" y="4094572"/>
            <a:ext cx="3487924" cy="230809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303" y="1405156"/>
            <a:ext cx="3003687" cy="256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04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595;p39"/>
          <p:cNvPicPr preferRelativeResize="0"/>
          <p:nvPr/>
        </p:nvPicPr>
        <p:blipFill rotWithShape="1">
          <a:blip r:embed="rId3">
            <a:alphaModFix/>
          </a:blip>
          <a:srcRect l="12784" r="12146"/>
          <a:stretch/>
        </p:blipFill>
        <p:spPr>
          <a:xfrm>
            <a:off x="9160924" y="0"/>
            <a:ext cx="2800102" cy="20143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728134" y="575191"/>
            <a:ext cx="843279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RAÓ DE SER DE LA FEDERACIÓ</a:t>
            </a:r>
            <a:br>
              <a:rPr lang="es-ES" sz="4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S" sz="4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</a:t>
            </a:r>
            <a:r>
              <a:rPr lang="es-ES" sz="4000" b="1" dirty="0" err="1" smtClean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entitats</a:t>
            </a:r>
            <a:endParaRPr lang="es-ES" sz="4000" b="1" dirty="0" smtClean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4000" b="1" dirty="0" smtClean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589" y="2347975"/>
            <a:ext cx="3205896" cy="380279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18" y="2082800"/>
            <a:ext cx="4119487" cy="406797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919" y="2963333"/>
            <a:ext cx="3684107" cy="31874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595;p39"/>
          <p:cNvPicPr preferRelativeResize="0"/>
          <p:nvPr/>
        </p:nvPicPr>
        <p:blipFill rotWithShape="1">
          <a:blip r:embed="rId3">
            <a:alphaModFix/>
          </a:blip>
          <a:srcRect l="12784" r="12146"/>
          <a:stretch/>
        </p:blipFill>
        <p:spPr>
          <a:xfrm>
            <a:off x="9160924" y="0"/>
            <a:ext cx="2800102" cy="20143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1026252" y="575191"/>
            <a:ext cx="813467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RAÓ DE SER DE LA FEDERACIÓ</a:t>
            </a:r>
            <a:br>
              <a:rPr lang="es-ES" sz="4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S" sz="4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</a:t>
            </a:r>
            <a:r>
              <a:rPr lang="es-ES" sz="4000" b="1" dirty="0" err="1" smtClean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entitats</a:t>
            </a:r>
            <a:endParaRPr lang="es-ES" sz="4000" b="1" dirty="0" smtClean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4000" b="1" dirty="0" smtClean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08" y="4815281"/>
            <a:ext cx="4343025" cy="196651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112" y="2114026"/>
            <a:ext cx="3916369" cy="381699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487" y="2123521"/>
            <a:ext cx="4329346" cy="260209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682" y="2190492"/>
            <a:ext cx="2412914" cy="374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89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595;p39"/>
          <p:cNvPicPr preferRelativeResize="0"/>
          <p:nvPr/>
        </p:nvPicPr>
        <p:blipFill rotWithShape="1">
          <a:blip r:embed="rId3">
            <a:alphaModFix/>
          </a:blip>
          <a:srcRect l="12784" r="12146"/>
          <a:stretch/>
        </p:blipFill>
        <p:spPr>
          <a:xfrm>
            <a:off x="9160924" y="0"/>
            <a:ext cx="2800102" cy="20143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635000" y="575191"/>
            <a:ext cx="852592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RAÓ DE SER DE LA FEDERACIÓ</a:t>
            </a:r>
            <a:br>
              <a:rPr lang="es-ES" sz="4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S" sz="4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</a:t>
            </a:r>
            <a:r>
              <a:rPr lang="es-ES" sz="4000" b="1" dirty="0" err="1" smtClean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entitats</a:t>
            </a:r>
            <a:endParaRPr lang="es-ES" sz="4000" b="1" dirty="0" smtClean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4000" b="1" dirty="0" smtClean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84" y="2134428"/>
            <a:ext cx="3485143" cy="37200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731" y="4356953"/>
            <a:ext cx="3157795" cy="242555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053" y="1486156"/>
            <a:ext cx="4527401" cy="278104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931" y="4356953"/>
            <a:ext cx="3613002" cy="238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9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9639" y="1988820"/>
            <a:ext cx="5038680" cy="23469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3" name="Google Shape;93;p5"/>
          <p:cNvGrpSpPr/>
          <p:nvPr/>
        </p:nvGrpSpPr>
        <p:grpSpPr>
          <a:xfrm>
            <a:off x="6143244" y="2104644"/>
            <a:ext cx="5079827" cy="2199563"/>
            <a:chOff x="6143244" y="2104644"/>
            <a:chExt cx="5079827" cy="2199563"/>
          </a:xfrm>
        </p:grpSpPr>
        <p:pic>
          <p:nvPicPr>
            <p:cNvPr id="94" name="Google Shape;94;p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272784" y="2104644"/>
              <a:ext cx="4950287" cy="21995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" name="Google Shape;95;p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143244" y="2231136"/>
              <a:ext cx="1211579" cy="75590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6" name="Google Shape;96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60869" y="4627498"/>
            <a:ext cx="4870893" cy="97795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5"/>
          <p:cNvSpPr txBox="1">
            <a:spLocks noGrp="1"/>
          </p:cNvSpPr>
          <p:nvPr>
            <p:ph type="title"/>
          </p:nvPr>
        </p:nvSpPr>
        <p:spPr>
          <a:xfrm>
            <a:off x="778878" y="637750"/>
            <a:ext cx="7591500" cy="9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6000" b="1">
                <a:solidFill>
                  <a:srgbClr val="003A69"/>
                </a:solidFill>
                <a:latin typeface="Arial"/>
                <a:ea typeface="Arial"/>
                <a:cs typeface="Arial"/>
                <a:sym typeface="Arial"/>
              </a:rPr>
              <a:t>Entitats membres</a:t>
            </a:r>
            <a:endParaRPr sz="6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" name="Google Shape;98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7184" y="4750550"/>
            <a:ext cx="1262578" cy="612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638575" y="4922751"/>
            <a:ext cx="1472765" cy="371267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5"/>
          <p:cNvSpPr txBox="1"/>
          <p:nvPr/>
        </p:nvSpPr>
        <p:spPr>
          <a:xfrm>
            <a:off x="5534659" y="6465214"/>
            <a:ext cx="112331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marR="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rPr>
              <a:t>Entitats membres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5"/>
          <p:cNvSpPr txBox="1"/>
          <p:nvPr/>
        </p:nvSpPr>
        <p:spPr>
          <a:xfrm>
            <a:off x="11146535" y="6465214"/>
            <a:ext cx="153670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marR="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5"/>
          <p:cNvSpPr txBox="1"/>
          <p:nvPr/>
        </p:nvSpPr>
        <p:spPr>
          <a:xfrm>
            <a:off x="853500" y="6369475"/>
            <a:ext cx="929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7585A7"/>
                </a:solidFill>
                <a:latin typeface="Calibri"/>
                <a:ea typeface="Calibri"/>
                <a:cs typeface="Calibri"/>
                <a:sym typeface="Calibri"/>
              </a:rPr>
              <a:t>25/05/2022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3" name="Google Shape;103;p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633924" y="3374659"/>
            <a:ext cx="928306" cy="891541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5" descr="Nuevo logo AUVEA - Asociación de Pacientes de Uveítis AUVEA"/>
          <p:cNvSpPr/>
          <p:nvPr/>
        </p:nvSpPr>
        <p:spPr>
          <a:xfrm>
            <a:off x="155575" y="-822325"/>
            <a:ext cx="2200275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" name="Google Shape;105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473568" y="4546688"/>
            <a:ext cx="1197019" cy="933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5"/>
          <p:cNvPicPr preferRelativeResize="0"/>
          <p:nvPr/>
        </p:nvPicPr>
        <p:blipFill rotWithShape="1">
          <a:blip r:embed="rId11">
            <a:alphaModFix/>
          </a:blip>
          <a:srcRect l="12784" r="12146"/>
          <a:stretch/>
        </p:blipFill>
        <p:spPr>
          <a:xfrm>
            <a:off x="9938275" y="24775"/>
            <a:ext cx="2036449" cy="1464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456" y="4578570"/>
            <a:ext cx="1537719" cy="9012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595;p39"/>
          <p:cNvPicPr preferRelativeResize="0"/>
          <p:nvPr/>
        </p:nvPicPr>
        <p:blipFill rotWithShape="1">
          <a:blip r:embed="rId3">
            <a:alphaModFix/>
          </a:blip>
          <a:srcRect l="12784" r="12146"/>
          <a:stretch/>
        </p:blipFill>
        <p:spPr>
          <a:xfrm>
            <a:off x="9160924" y="-25167"/>
            <a:ext cx="2800102" cy="20143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1026252" y="575191"/>
            <a:ext cx="813467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RAÓ DE SER DE LA FEDERACIÓ</a:t>
            </a:r>
            <a:br>
              <a:rPr lang="es-ES" sz="4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S" sz="4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</a:t>
            </a:r>
            <a:r>
              <a:rPr lang="es-ES" sz="4000" b="1" dirty="0" err="1" smtClean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entitats</a:t>
            </a:r>
            <a:endParaRPr lang="es-ES" sz="4000" b="1" dirty="0" smtClean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4000" b="1" dirty="0" smtClean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30" y="2531533"/>
            <a:ext cx="3943603" cy="315389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103" y="2819400"/>
            <a:ext cx="3499688" cy="286602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761" y="3323096"/>
            <a:ext cx="3149772" cy="236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08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595;p39"/>
          <p:cNvPicPr preferRelativeResize="0"/>
          <p:nvPr/>
        </p:nvPicPr>
        <p:blipFill rotWithShape="1">
          <a:blip r:embed="rId3">
            <a:alphaModFix/>
          </a:blip>
          <a:srcRect l="12784" r="12146"/>
          <a:stretch/>
        </p:blipFill>
        <p:spPr>
          <a:xfrm>
            <a:off x="9160924" y="0"/>
            <a:ext cx="2800102" cy="20143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1026252" y="575191"/>
            <a:ext cx="813467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RAÓ DE SER DE LA FEDERACIÓ</a:t>
            </a:r>
            <a:br>
              <a:rPr lang="es-ES" sz="4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S" sz="4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</a:t>
            </a:r>
            <a:r>
              <a:rPr lang="es-ES" sz="4000" b="1" dirty="0" err="1" smtClean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entitats</a:t>
            </a:r>
            <a:endParaRPr lang="es-ES" sz="4000" b="1" dirty="0" smtClean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4000" b="1" dirty="0" smtClean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26" y="2014325"/>
            <a:ext cx="2968979" cy="395863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144" y="2014325"/>
            <a:ext cx="2921921" cy="413480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569" y="1438553"/>
            <a:ext cx="2485310" cy="294718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4492552"/>
            <a:ext cx="3742267" cy="229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80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" name="Google Shape;593;p39"/>
          <p:cNvPicPr preferRelativeResize="0"/>
          <p:nvPr/>
        </p:nvPicPr>
        <p:blipFill rotWithShape="1">
          <a:blip r:embed="rId3">
            <a:alphaModFix/>
          </a:blip>
          <a:srcRect l="-2150" t="-4840" r="2148" b="4840"/>
          <a:stretch/>
        </p:blipFill>
        <p:spPr>
          <a:xfrm>
            <a:off x="2655475" y="432643"/>
            <a:ext cx="5909685" cy="6043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2523" y="4730466"/>
            <a:ext cx="1720382" cy="17455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Llamada ovalada 5"/>
          <p:cNvSpPr/>
          <p:nvPr/>
        </p:nvSpPr>
        <p:spPr>
          <a:xfrm>
            <a:off x="7663964" y="348342"/>
            <a:ext cx="2612549" cy="1446902"/>
          </a:xfrm>
          <a:prstGeom prst="wedgeEllipseCallout">
            <a:avLst>
              <a:gd name="adj1" fmla="val -56978"/>
              <a:gd name="adj2" fmla="val 42273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600" b="1" i="1" dirty="0" smtClean="0"/>
              <a:t>GRÀCIES, ENTITATS </a:t>
            </a:r>
            <a:r>
              <a:rPr lang="es-ES" sz="1600" b="1" dirty="0" smtClean="0"/>
              <a:t>!</a:t>
            </a:r>
            <a:endParaRPr lang="es-ES" sz="1600" b="1" dirty="0"/>
          </a:p>
        </p:txBody>
      </p:sp>
      <p:pic>
        <p:nvPicPr>
          <p:cNvPr id="7" name="Google Shape;595;p39"/>
          <p:cNvPicPr preferRelativeResize="0"/>
          <p:nvPr/>
        </p:nvPicPr>
        <p:blipFill rotWithShape="1">
          <a:blip r:embed="rId5">
            <a:alphaModFix/>
          </a:blip>
          <a:srcRect l="12784" r="12146"/>
          <a:stretch/>
        </p:blipFill>
        <p:spPr>
          <a:xfrm>
            <a:off x="7730614" y="4860979"/>
            <a:ext cx="2979720" cy="2022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38" y="432643"/>
            <a:ext cx="1882952" cy="170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37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"/>
          <p:cNvSpPr/>
          <p:nvPr/>
        </p:nvSpPr>
        <p:spPr>
          <a:xfrm>
            <a:off x="785625" y="5387725"/>
            <a:ext cx="10515600" cy="500913"/>
          </a:xfrm>
          <a:custGeom>
            <a:avLst/>
            <a:gdLst/>
            <a:ahLst/>
            <a:cxnLst/>
            <a:rect l="l" t="t" r="r" b="b"/>
            <a:pathLst>
              <a:path w="10515600" h="1353820" extrusionOk="0">
                <a:moveTo>
                  <a:pt x="10515600" y="0"/>
                </a:moveTo>
                <a:lnTo>
                  <a:pt x="0" y="0"/>
                </a:lnTo>
                <a:lnTo>
                  <a:pt x="0" y="1353311"/>
                </a:lnTo>
                <a:lnTo>
                  <a:pt x="10515600" y="1353311"/>
                </a:lnTo>
                <a:lnTo>
                  <a:pt x="10515600" y="0"/>
                </a:lnTo>
                <a:close/>
              </a:path>
            </a:pathLst>
          </a:custGeom>
          <a:solidFill>
            <a:srgbClr val="FFE49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7"/>
          <p:cNvSpPr/>
          <p:nvPr/>
        </p:nvSpPr>
        <p:spPr>
          <a:xfrm>
            <a:off x="775725" y="2305000"/>
            <a:ext cx="10515600" cy="823569"/>
          </a:xfrm>
          <a:custGeom>
            <a:avLst/>
            <a:gdLst/>
            <a:ahLst/>
            <a:cxnLst/>
            <a:rect l="l" t="t" r="r" b="b"/>
            <a:pathLst>
              <a:path w="10515600" h="980439" extrusionOk="0">
                <a:moveTo>
                  <a:pt x="10515600" y="0"/>
                </a:moveTo>
                <a:lnTo>
                  <a:pt x="0" y="0"/>
                </a:lnTo>
                <a:lnTo>
                  <a:pt x="0" y="979932"/>
                </a:lnTo>
                <a:lnTo>
                  <a:pt x="10515600" y="979932"/>
                </a:lnTo>
                <a:lnTo>
                  <a:pt x="10515600" y="0"/>
                </a:lnTo>
                <a:close/>
              </a:path>
            </a:pathLst>
          </a:custGeom>
          <a:solidFill>
            <a:srgbClr val="FFE49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7"/>
          <p:cNvSpPr/>
          <p:nvPr/>
        </p:nvSpPr>
        <p:spPr>
          <a:xfrm>
            <a:off x="775725" y="3331473"/>
            <a:ext cx="10515600" cy="758265"/>
          </a:xfrm>
          <a:custGeom>
            <a:avLst/>
            <a:gdLst/>
            <a:ahLst/>
            <a:cxnLst/>
            <a:rect l="l" t="t" r="r" b="b"/>
            <a:pathLst>
              <a:path w="10515600" h="944879" extrusionOk="0">
                <a:moveTo>
                  <a:pt x="10515600" y="0"/>
                </a:moveTo>
                <a:lnTo>
                  <a:pt x="0" y="0"/>
                </a:lnTo>
                <a:lnTo>
                  <a:pt x="0" y="944880"/>
                </a:lnTo>
                <a:lnTo>
                  <a:pt x="10515600" y="944880"/>
                </a:lnTo>
                <a:lnTo>
                  <a:pt x="10515600" y="0"/>
                </a:lnTo>
                <a:close/>
              </a:path>
            </a:pathLst>
          </a:custGeom>
          <a:solidFill>
            <a:srgbClr val="FFE49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7"/>
          <p:cNvSpPr/>
          <p:nvPr/>
        </p:nvSpPr>
        <p:spPr>
          <a:xfrm>
            <a:off x="775725" y="4347973"/>
            <a:ext cx="10515600" cy="758139"/>
          </a:xfrm>
          <a:custGeom>
            <a:avLst/>
            <a:gdLst/>
            <a:ahLst/>
            <a:cxnLst/>
            <a:rect l="l" t="t" r="r" b="b"/>
            <a:pathLst>
              <a:path w="10515600" h="1353820" extrusionOk="0">
                <a:moveTo>
                  <a:pt x="10515600" y="0"/>
                </a:moveTo>
                <a:lnTo>
                  <a:pt x="0" y="0"/>
                </a:lnTo>
                <a:lnTo>
                  <a:pt x="0" y="1353311"/>
                </a:lnTo>
                <a:lnTo>
                  <a:pt x="10515600" y="1353311"/>
                </a:lnTo>
                <a:lnTo>
                  <a:pt x="10515600" y="0"/>
                </a:lnTo>
                <a:close/>
              </a:path>
            </a:pathLst>
          </a:custGeom>
          <a:solidFill>
            <a:srgbClr val="FFE49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7"/>
          <p:cNvSpPr txBox="1"/>
          <p:nvPr/>
        </p:nvSpPr>
        <p:spPr>
          <a:xfrm>
            <a:off x="853828" y="2350027"/>
            <a:ext cx="10359300" cy="34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5715" lvl="0" indent="0" algn="just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Eix 1: </a:t>
            </a:r>
            <a:r>
              <a:rPr lang="en-US" sz="20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Guanyar </a:t>
            </a:r>
            <a:r>
              <a:rPr lang="en-US" sz="20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força reivindicativa i operativa en el marc de l’autonomia  personal</a:t>
            </a:r>
            <a:r>
              <a:rPr lang="en-US" sz="20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sumant esforços en la comunicació i la gestió del coneixement</a:t>
            </a:r>
            <a:endParaRPr sz="20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>
                <a:srgbClr val="000000"/>
              </a:buClr>
              <a:buSzPts val="2350"/>
              <a:buFont typeface="Arial"/>
              <a:buNone/>
            </a:pPr>
            <a:endParaRPr sz="20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5080" lvl="0" indent="0" algn="just" rtl="0">
              <a:lnSpc>
                <a:spcPct val="115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0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Eix 2:</a:t>
            </a: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Articular una </a:t>
            </a:r>
            <a:r>
              <a:rPr lang="en-US" sz="20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nova oferta de serveis dirigits a les pròpies entitats</a:t>
            </a:r>
            <a:r>
              <a:rPr lang="en-US" sz="20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(per  optimitzar recursos) i a tercers (per augmentar ingressos)</a:t>
            </a:r>
            <a:endParaRPr sz="20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>
                <a:srgbClr val="000000"/>
              </a:buClr>
              <a:buSzPts val="3350"/>
              <a:buFont typeface="Arial"/>
              <a:buNone/>
            </a:pPr>
            <a:endParaRPr sz="20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5080" lvl="0" indent="0" algn="just" rtl="0">
              <a:lnSpc>
                <a:spcPct val="114999"/>
              </a:lnSpc>
              <a:spcBef>
                <a:spcPts val="5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0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Eix 3:</a:t>
            </a: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Disposar d’una</a:t>
            </a:r>
            <a:r>
              <a:rPr lang="en-US" sz="20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plataforma de captació col·laborativa i redistributiva de finançament</a:t>
            </a:r>
            <a:r>
              <a:rPr lang="en-US" sz="20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per al desenvolupament de projectes d’innovació de caràcter  comunitari</a:t>
            </a:r>
            <a:endParaRPr sz="20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5080" lvl="0" indent="0" algn="just" rtl="0">
              <a:lnSpc>
                <a:spcPct val="114999"/>
              </a:lnSpc>
              <a:spcBef>
                <a:spcPts val="5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Grup Motor de Seguiment del Pla Estratègic</a:t>
            </a: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7 reunions realitzades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7"/>
          <p:cNvSpPr txBox="1">
            <a:spLocks noGrp="1"/>
          </p:cNvSpPr>
          <p:nvPr>
            <p:ph type="dt" idx="10"/>
          </p:nvPr>
        </p:nvSpPr>
        <p:spPr>
          <a:xfrm>
            <a:off x="916939" y="6465214"/>
            <a:ext cx="764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25/04/2022</a:t>
            </a:r>
            <a:endParaRPr/>
          </a:p>
        </p:txBody>
      </p:sp>
      <p:sp>
        <p:nvSpPr>
          <p:cNvPr id="117" name="Google Shape;117;p7"/>
          <p:cNvSpPr txBox="1">
            <a:spLocks noGrp="1"/>
          </p:cNvSpPr>
          <p:nvPr>
            <p:ph type="ftr" idx="11"/>
          </p:nvPr>
        </p:nvSpPr>
        <p:spPr>
          <a:xfrm>
            <a:off x="5485891" y="6465214"/>
            <a:ext cx="12186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Pla estratègic</a:t>
            </a:r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sldNum" idx="12"/>
          </p:nvPr>
        </p:nvSpPr>
        <p:spPr>
          <a:xfrm>
            <a:off x="11068811" y="6465214"/>
            <a:ext cx="23177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119" name="Google Shape;119;p7"/>
          <p:cNvSpPr/>
          <p:nvPr/>
        </p:nvSpPr>
        <p:spPr>
          <a:xfrm>
            <a:off x="8789625" y="299475"/>
            <a:ext cx="2111400" cy="1122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7"/>
          <p:cNvSpPr txBox="1">
            <a:spLocks noGrp="1"/>
          </p:cNvSpPr>
          <p:nvPr>
            <p:ph type="title"/>
          </p:nvPr>
        </p:nvSpPr>
        <p:spPr>
          <a:xfrm>
            <a:off x="778876" y="637750"/>
            <a:ext cx="8532904" cy="628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000" b="1" dirty="0" smtClean="0">
                <a:solidFill>
                  <a:srgbClr val="244061"/>
                </a:solidFill>
                <a:latin typeface="Arial"/>
                <a:ea typeface="Arial"/>
                <a:cs typeface="Arial"/>
                <a:sym typeface="Arial"/>
              </a:rPr>
              <a:t>2. EIXOS </a:t>
            </a:r>
            <a:r>
              <a:rPr lang="en-US" sz="3800" b="1" dirty="0" err="1" smtClean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Pla</a:t>
            </a:r>
            <a:r>
              <a:rPr lang="en-US" sz="3800" b="1" dirty="0" smtClean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800" b="1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Estratègic</a:t>
            </a:r>
            <a:r>
              <a:rPr lang="en-US" sz="3800" b="1" dirty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2021-2025</a:t>
            </a:r>
            <a:endParaRPr sz="3800" dirty="0">
              <a:solidFill>
                <a:schemeClr val="accent1">
                  <a:lumMod val="5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Google Shape;121;p7"/>
          <p:cNvPicPr preferRelativeResize="0"/>
          <p:nvPr/>
        </p:nvPicPr>
        <p:blipFill rotWithShape="1">
          <a:blip r:embed="rId3">
            <a:alphaModFix/>
          </a:blip>
          <a:srcRect l="12784" r="12146"/>
          <a:stretch/>
        </p:blipFill>
        <p:spPr>
          <a:xfrm>
            <a:off x="9938275" y="24775"/>
            <a:ext cx="2036449" cy="1464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66176" y="0"/>
            <a:ext cx="2880360" cy="1556003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0"/>
          <p:cNvSpPr txBox="1">
            <a:spLocks noGrp="1"/>
          </p:cNvSpPr>
          <p:nvPr>
            <p:ph type="title"/>
          </p:nvPr>
        </p:nvSpPr>
        <p:spPr>
          <a:xfrm>
            <a:off x="778880" y="637750"/>
            <a:ext cx="10975500" cy="751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800" b="1" dirty="0">
                <a:solidFill>
                  <a:srgbClr val="003A69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n-US" sz="4800" b="1" dirty="0" err="1" smtClean="0">
                <a:solidFill>
                  <a:srgbClr val="003A69"/>
                </a:solidFill>
                <a:latin typeface="Arial"/>
                <a:ea typeface="Arial"/>
                <a:cs typeface="Arial"/>
                <a:sym typeface="Arial"/>
              </a:rPr>
              <a:t>Desenvolupament</a:t>
            </a:r>
            <a:r>
              <a:rPr lang="en-US" sz="4800" b="1" dirty="0" smtClean="0">
                <a:solidFill>
                  <a:srgbClr val="003A69"/>
                </a:solidFill>
                <a:latin typeface="Arial"/>
                <a:ea typeface="Arial"/>
                <a:cs typeface="Arial"/>
                <a:sym typeface="Arial"/>
              </a:rPr>
              <a:t> 2022</a:t>
            </a:r>
            <a:endParaRPr sz="48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10"/>
          <p:cNvSpPr/>
          <p:nvPr/>
        </p:nvSpPr>
        <p:spPr>
          <a:xfrm>
            <a:off x="955700" y="2189975"/>
            <a:ext cx="10278999" cy="3171361"/>
          </a:xfrm>
          <a:custGeom>
            <a:avLst/>
            <a:gdLst/>
            <a:ahLst/>
            <a:cxnLst/>
            <a:rect l="l" t="t" r="r" b="b"/>
            <a:pathLst>
              <a:path w="10515600" h="4563110" extrusionOk="0">
                <a:moveTo>
                  <a:pt x="10515600" y="0"/>
                </a:moveTo>
                <a:lnTo>
                  <a:pt x="0" y="0"/>
                </a:lnTo>
                <a:lnTo>
                  <a:pt x="0" y="4562856"/>
                </a:lnTo>
                <a:lnTo>
                  <a:pt x="10515600" y="4562856"/>
                </a:lnTo>
                <a:lnTo>
                  <a:pt x="10515600" y="0"/>
                </a:lnTo>
                <a:close/>
              </a:path>
            </a:pathLst>
          </a:custGeom>
          <a:solidFill>
            <a:srgbClr val="FFE49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10"/>
          <p:cNvSpPr txBox="1"/>
          <p:nvPr/>
        </p:nvSpPr>
        <p:spPr>
          <a:xfrm>
            <a:off x="1168000" y="2161300"/>
            <a:ext cx="9978600" cy="29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84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EIX 1. GUANYAR FORÇA REIVINDICATIVA EN EL MARC DE L’AUTONOMIA PERSONAL</a:t>
            </a:r>
            <a:endParaRPr sz="20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69900" marR="0" lvl="0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AutoNum type="arabicPeriod"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Web 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corporatiu</a:t>
            </a:r>
            <a:endParaRPr sz="2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69900" marR="0" lvl="0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AutoNum type="arabicPeriod"/>
            </a:pPr>
            <a:r>
              <a:rPr lang="en-US" sz="20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Grup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lobby 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comunicació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Presència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als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mitjans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xarxes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socials (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facebook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Instagram, 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tuiter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millora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posicionament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Google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…)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469900" marR="0" lvl="0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AutoNum type="arabicPeriod"/>
            </a:pPr>
            <a:r>
              <a:rPr lang="en-US" sz="20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Empoderament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dones</a:t>
            </a:r>
            <a:endParaRPr sz="2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69900" marR="0" lvl="0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AutoNum type="arabicPeriod"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Noves 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edicions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Congrés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DAP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469900" marR="0" lvl="0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AutoNum type="arabicPeriod"/>
            </a:pPr>
            <a:r>
              <a:rPr lang="en-US" sz="2000" b="1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ODF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Treball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xarxa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NATSAL-COCEMFE Barcelona-ODF</a:t>
            </a:r>
            <a:endParaRPr sz="20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69900" marR="0" lvl="0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AutoNum type="arabicPeriod"/>
            </a:pPr>
            <a:r>
              <a:rPr lang="en-US" sz="2000" b="1" dirty="0" err="1" smtClean="0">
                <a:latin typeface="Calibri"/>
                <a:ea typeface="Calibri"/>
                <a:cs typeface="Calibri"/>
                <a:sym typeface="Calibri"/>
              </a:rPr>
              <a:t>Formació</a:t>
            </a:r>
            <a:r>
              <a:rPr lang="en-US" sz="2000" b="1" dirty="0" smtClean="0"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000" b="1" dirty="0" err="1" smtClean="0">
                <a:latin typeface="Calibri"/>
                <a:ea typeface="Calibri"/>
                <a:cs typeface="Calibri"/>
                <a:sym typeface="Calibri"/>
              </a:rPr>
              <a:t>Inserció</a:t>
            </a:r>
            <a:r>
              <a:rPr lang="en-US" sz="2000" b="1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 err="1" smtClean="0">
                <a:latin typeface="Calibri"/>
                <a:ea typeface="Calibri"/>
                <a:cs typeface="Calibri"/>
                <a:sym typeface="Calibri"/>
              </a:rPr>
              <a:t>laboral</a:t>
            </a:r>
            <a:r>
              <a:rPr lang="en-US" sz="2000" b="1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 err="1" smtClean="0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000" b="1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 err="1" smtClean="0">
                <a:latin typeface="Calibri"/>
                <a:ea typeface="Calibri"/>
                <a:cs typeface="Calibri"/>
                <a:sym typeface="Calibri"/>
              </a:rPr>
              <a:t>Empoderament</a:t>
            </a:r>
            <a:r>
              <a:rPr lang="en-US" sz="2000" b="1" dirty="0" smtClean="0">
                <a:latin typeface="Calibri"/>
                <a:ea typeface="Calibri"/>
                <a:cs typeface="Calibri"/>
                <a:sym typeface="Calibri"/>
              </a:rPr>
              <a:t> Personal</a:t>
            </a:r>
            <a:endParaRPr sz="20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10"/>
          <p:cNvSpPr txBox="1">
            <a:spLocks noGrp="1"/>
          </p:cNvSpPr>
          <p:nvPr>
            <p:ph type="dt" idx="10"/>
          </p:nvPr>
        </p:nvSpPr>
        <p:spPr>
          <a:xfrm>
            <a:off x="916939" y="6465214"/>
            <a:ext cx="764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25/05/2022</a:t>
            </a:r>
            <a:endParaRPr/>
          </a:p>
        </p:txBody>
      </p:sp>
      <p:sp>
        <p:nvSpPr>
          <p:cNvPr id="131" name="Google Shape;131;p10"/>
          <p:cNvSpPr txBox="1">
            <a:spLocks noGrp="1"/>
          </p:cNvSpPr>
          <p:nvPr>
            <p:ph type="ftr" idx="11"/>
          </p:nvPr>
        </p:nvSpPr>
        <p:spPr>
          <a:xfrm>
            <a:off x="5485891" y="6465214"/>
            <a:ext cx="12186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Pla d’acció</a:t>
            </a:r>
            <a:endParaRPr/>
          </a:p>
        </p:txBody>
      </p:sp>
      <p:sp>
        <p:nvSpPr>
          <p:cNvPr id="132" name="Google Shape;132;p10"/>
          <p:cNvSpPr txBox="1">
            <a:spLocks noGrp="1"/>
          </p:cNvSpPr>
          <p:nvPr>
            <p:ph type="sldNum" idx="12"/>
          </p:nvPr>
        </p:nvSpPr>
        <p:spPr>
          <a:xfrm>
            <a:off x="11068811" y="6465214"/>
            <a:ext cx="23177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133" name="Google Shape;133;p10"/>
          <p:cNvSpPr/>
          <p:nvPr/>
        </p:nvSpPr>
        <p:spPr>
          <a:xfrm>
            <a:off x="8789625" y="299475"/>
            <a:ext cx="2111400" cy="1122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4" name="Google Shape;134;p10"/>
          <p:cNvPicPr preferRelativeResize="0"/>
          <p:nvPr/>
        </p:nvPicPr>
        <p:blipFill rotWithShape="1">
          <a:blip r:embed="rId4">
            <a:alphaModFix/>
          </a:blip>
          <a:srcRect l="12784" r="12146"/>
          <a:stretch/>
        </p:blipFill>
        <p:spPr>
          <a:xfrm>
            <a:off x="9938275" y="24775"/>
            <a:ext cx="2036449" cy="1464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66176" y="0"/>
            <a:ext cx="2880360" cy="1556003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3"/>
          <p:cNvSpPr txBox="1">
            <a:spLocks noGrp="1"/>
          </p:cNvSpPr>
          <p:nvPr>
            <p:ph type="title"/>
          </p:nvPr>
        </p:nvSpPr>
        <p:spPr>
          <a:xfrm>
            <a:off x="778880" y="637750"/>
            <a:ext cx="10975500" cy="751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/>
            <a:r>
              <a:rPr lang="en-US" sz="4800" b="1" dirty="0">
                <a:solidFill>
                  <a:srgbClr val="003A69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n-US" sz="4800" b="1" dirty="0" err="1">
                <a:solidFill>
                  <a:srgbClr val="003A69"/>
                </a:solidFill>
                <a:latin typeface="Arial"/>
                <a:ea typeface="Arial"/>
                <a:cs typeface="Arial"/>
                <a:sym typeface="Arial"/>
              </a:rPr>
              <a:t>Desenvolupament</a:t>
            </a:r>
            <a:r>
              <a:rPr lang="en-US" sz="4800" b="1" dirty="0">
                <a:solidFill>
                  <a:srgbClr val="003A6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800" b="1" dirty="0" smtClean="0">
                <a:solidFill>
                  <a:srgbClr val="003A69"/>
                </a:solidFill>
                <a:latin typeface="Arial"/>
                <a:ea typeface="Arial"/>
                <a:cs typeface="Arial"/>
                <a:sym typeface="Arial"/>
              </a:rPr>
              <a:t>2022</a:t>
            </a:r>
            <a:endParaRPr sz="48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13"/>
          <p:cNvSpPr/>
          <p:nvPr/>
        </p:nvSpPr>
        <p:spPr>
          <a:xfrm>
            <a:off x="916950" y="2278325"/>
            <a:ext cx="10515600" cy="2988837"/>
          </a:xfrm>
          <a:custGeom>
            <a:avLst/>
            <a:gdLst/>
            <a:ahLst/>
            <a:cxnLst/>
            <a:rect l="l" t="t" r="r" b="b"/>
            <a:pathLst>
              <a:path w="10515600" h="4563110" extrusionOk="0">
                <a:moveTo>
                  <a:pt x="10515600" y="0"/>
                </a:moveTo>
                <a:lnTo>
                  <a:pt x="0" y="0"/>
                </a:lnTo>
                <a:lnTo>
                  <a:pt x="0" y="4562856"/>
                </a:lnTo>
                <a:lnTo>
                  <a:pt x="10515600" y="4562856"/>
                </a:lnTo>
                <a:lnTo>
                  <a:pt x="10515600" y="0"/>
                </a:lnTo>
                <a:close/>
              </a:path>
            </a:pathLst>
          </a:custGeom>
          <a:solidFill>
            <a:srgbClr val="FFE49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13"/>
          <p:cNvSpPr txBox="1"/>
          <p:nvPr/>
        </p:nvSpPr>
        <p:spPr>
          <a:xfrm>
            <a:off x="1072501" y="2237900"/>
            <a:ext cx="10369200" cy="29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84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EIX 2. ARTICULAR UNA NOVA OFERTA DE SERVEIS </a:t>
            </a:r>
            <a:r>
              <a:rPr lang="en-US" sz="2000" b="1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ADREÇATS </a:t>
            </a:r>
            <a:r>
              <a:rPr lang="en-US" sz="2000" b="1" i="0" u="none" strike="noStrike" cap="none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en-US" sz="2000" b="1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LES PRÒPIES ENTITATS I A LES ADMINISTRACIONS</a:t>
            </a:r>
            <a:endParaRPr sz="20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SERVEIS ENTITATS</a:t>
            </a:r>
            <a:endParaRPr sz="2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69900" marR="0" lvl="0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AutoNum type="arabicPeriod"/>
            </a:pPr>
            <a:r>
              <a:rPr lang="en-US" sz="2000" b="1" dirty="0" err="1" smtClean="0">
                <a:latin typeface="Calibri"/>
                <a:ea typeface="Calibri"/>
                <a:cs typeface="Calibri"/>
                <a:sym typeface="Calibri"/>
              </a:rPr>
              <a:t>Formació</a:t>
            </a:r>
            <a:r>
              <a:rPr lang="en-US" sz="2000" b="1" dirty="0" smtClean="0"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000" b="1" dirty="0" err="1" smtClean="0">
                <a:latin typeface="Calibri"/>
                <a:ea typeface="Calibri"/>
                <a:cs typeface="Calibri"/>
                <a:sym typeface="Calibri"/>
              </a:rPr>
              <a:t>Inserció</a:t>
            </a:r>
            <a:r>
              <a:rPr lang="en-US" sz="2000" b="1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 err="1" smtClean="0">
                <a:latin typeface="Calibri"/>
                <a:ea typeface="Calibri"/>
                <a:cs typeface="Calibri"/>
                <a:sym typeface="Calibri"/>
              </a:rPr>
              <a:t>laboral</a:t>
            </a:r>
            <a:r>
              <a:rPr lang="en-US" sz="2000" b="1" dirty="0" smtClean="0"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000" b="1" dirty="0" err="1" smtClean="0">
                <a:latin typeface="Calibri"/>
                <a:ea typeface="Calibri"/>
                <a:cs typeface="Calibri"/>
                <a:sym typeface="Calibri"/>
              </a:rPr>
              <a:t>persones</a:t>
            </a:r>
            <a:r>
              <a:rPr lang="en-US" sz="2000" b="1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 err="1" smtClean="0">
                <a:latin typeface="Calibri"/>
                <a:ea typeface="Calibri"/>
                <a:cs typeface="Calibri"/>
                <a:sym typeface="Calibri"/>
              </a:rPr>
              <a:t>amb</a:t>
            </a:r>
            <a:r>
              <a:rPr lang="en-US" sz="2000" b="1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 err="1" smtClean="0">
                <a:latin typeface="Calibri"/>
                <a:ea typeface="Calibri"/>
                <a:cs typeface="Calibri"/>
                <a:sym typeface="Calibri"/>
              </a:rPr>
              <a:t>discapacitat</a:t>
            </a:r>
            <a:r>
              <a:rPr lang="en-US" sz="2000" b="1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 err="1" smtClean="0">
                <a:latin typeface="Calibri"/>
                <a:ea typeface="Calibri"/>
                <a:cs typeface="Calibri"/>
                <a:sym typeface="Calibri"/>
              </a:rPr>
              <a:t>als</a:t>
            </a:r>
            <a:r>
              <a:rPr lang="en-US" sz="2000" b="1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 err="1" smtClean="0">
                <a:latin typeface="Calibri"/>
                <a:ea typeface="Calibri"/>
                <a:cs typeface="Calibri"/>
                <a:sym typeface="Calibri"/>
              </a:rPr>
              <a:t>serveis</a:t>
            </a:r>
            <a:r>
              <a:rPr lang="en-US" sz="2000" b="1" dirty="0" smtClean="0">
                <a:latin typeface="Calibri"/>
                <a:ea typeface="Calibri"/>
                <a:cs typeface="Calibri"/>
                <a:sym typeface="Calibri"/>
              </a:rPr>
              <a:t> municipals (</a:t>
            </a:r>
            <a:r>
              <a:rPr lang="en-US" sz="2000" b="1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AMB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4699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69900" marR="0" lvl="0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AutoNum type="arabicPeriod"/>
            </a:pPr>
            <a:r>
              <a:rPr lang="en-US" sz="2000" b="1" dirty="0" err="1" smtClean="0">
                <a:latin typeface="Calibri"/>
                <a:ea typeface="Calibri"/>
                <a:cs typeface="Calibri"/>
                <a:sym typeface="Calibri"/>
              </a:rPr>
              <a:t>Formació</a:t>
            </a:r>
            <a:r>
              <a:rPr lang="en-US" sz="2000" b="1" dirty="0" smtClean="0"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000" b="1" dirty="0" err="1" smtClean="0">
                <a:latin typeface="Calibri"/>
                <a:ea typeface="Calibri"/>
                <a:cs typeface="Calibri"/>
                <a:sym typeface="Calibri"/>
              </a:rPr>
              <a:t>Autonomia</a:t>
            </a:r>
            <a:r>
              <a:rPr lang="en-US" sz="2000" b="1" dirty="0" smtClean="0">
                <a:latin typeface="Calibri"/>
                <a:ea typeface="Calibri"/>
                <a:cs typeface="Calibri"/>
                <a:sym typeface="Calibri"/>
              </a:rPr>
              <a:t> Personal (</a:t>
            </a:r>
            <a:r>
              <a:rPr lang="en-US" sz="2000" b="1" dirty="0" err="1" smtClean="0">
                <a:latin typeface="Calibri"/>
                <a:ea typeface="Calibri"/>
                <a:cs typeface="Calibri"/>
                <a:sym typeface="Calibri"/>
              </a:rPr>
              <a:t>Mou-te</a:t>
            </a:r>
            <a:r>
              <a:rPr lang="en-US" sz="2000" b="1" dirty="0" smtClean="0"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000" b="1" dirty="0" err="1" smtClean="0">
                <a:latin typeface="Calibri"/>
                <a:ea typeface="Calibri"/>
                <a:cs typeface="Calibri"/>
                <a:sym typeface="Calibri"/>
              </a:rPr>
              <a:t>Forma’t</a:t>
            </a:r>
            <a:r>
              <a:rPr lang="en-US" sz="2000" b="1" dirty="0" smtClean="0">
                <a:latin typeface="Calibri"/>
                <a:ea typeface="Calibri"/>
                <a:cs typeface="Calibri"/>
                <a:sym typeface="Calibri"/>
              </a:rPr>
              <a:t> I </a:t>
            </a:r>
            <a:r>
              <a:rPr lang="en-US" sz="2000" b="1" dirty="0" err="1" smtClean="0">
                <a:latin typeface="Calibri"/>
                <a:ea typeface="Calibri"/>
                <a:cs typeface="Calibri"/>
                <a:sym typeface="Calibri"/>
              </a:rPr>
              <a:t>Ocupa’t</a:t>
            </a:r>
            <a:r>
              <a:rPr lang="en-US" sz="2000" b="1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)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3"/>
          <p:cNvSpPr txBox="1">
            <a:spLocks noGrp="1"/>
          </p:cNvSpPr>
          <p:nvPr>
            <p:ph type="dt" idx="10"/>
          </p:nvPr>
        </p:nvSpPr>
        <p:spPr>
          <a:xfrm>
            <a:off x="916939" y="6465214"/>
            <a:ext cx="764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25/05/2022</a:t>
            </a:r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ftr" idx="11"/>
          </p:nvPr>
        </p:nvSpPr>
        <p:spPr>
          <a:xfrm>
            <a:off x="5485891" y="6465214"/>
            <a:ext cx="12186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Pla d’acció</a:t>
            </a:r>
            <a:endParaRPr/>
          </a:p>
        </p:txBody>
      </p:sp>
      <p:sp>
        <p:nvSpPr>
          <p:cNvPr id="145" name="Google Shape;145;p13"/>
          <p:cNvSpPr txBox="1">
            <a:spLocks noGrp="1"/>
          </p:cNvSpPr>
          <p:nvPr>
            <p:ph type="sldNum" idx="12"/>
          </p:nvPr>
        </p:nvSpPr>
        <p:spPr>
          <a:xfrm>
            <a:off x="11068811" y="6465214"/>
            <a:ext cx="23177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146" name="Google Shape;146;p13"/>
          <p:cNvSpPr/>
          <p:nvPr/>
        </p:nvSpPr>
        <p:spPr>
          <a:xfrm>
            <a:off x="8789625" y="299475"/>
            <a:ext cx="2111400" cy="1122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" name="Google Shape;147;p13"/>
          <p:cNvPicPr preferRelativeResize="0"/>
          <p:nvPr/>
        </p:nvPicPr>
        <p:blipFill rotWithShape="1">
          <a:blip r:embed="rId4">
            <a:alphaModFix/>
          </a:blip>
          <a:srcRect l="62336" r="-3"/>
          <a:stretch/>
        </p:blipFill>
        <p:spPr>
          <a:xfrm>
            <a:off x="10260960" y="177234"/>
            <a:ext cx="1218549" cy="11322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66176" y="-25167"/>
            <a:ext cx="2880360" cy="1556003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4"/>
          <p:cNvSpPr txBox="1">
            <a:spLocks noGrp="1"/>
          </p:cNvSpPr>
          <p:nvPr>
            <p:ph type="title"/>
          </p:nvPr>
        </p:nvSpPr>
        <p:spPr>
          <a:xfrm>
            <a:off x="778880" y="662917"/>
            <a:ext cx="10975500" cy="751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/>
            <a:r>
              <a:rPr lang="en-US" sz="4800" b="1" dirty="0">
                <a:solidFill>
                  <a:srgbClr val="003A69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n-US" sz="4800" b="1" dirty="0" err="1">
                <a:solidFill>
                  <a:srgbClr val="003A69"/>
                </a:solidFill>
                <a:latin typeface="Arial"/>
                <a:ea typeface="Arial"/>
                <a:cs typeface="Arial"/>
                <a:sym typeface="Arial"/>
              </a:rPr>
              <a:t>Desenvolupament</a:t>
            </a:r>
            <a:r>
              <a:rPr lang="en-US" sz="4800" b="1" dirty="0">
                <a:solidFill>
                  <a:srgbClr val="003A6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800" b="1" dirty="0" smtClean="0">
                <a:solidFill>
                  <a:srgbClr val="003A69"/>
                </a:solidFill>
                <a:latin typeface="Arial"/>
                <a:ea typeface="Arial"/>
                <a:cs typeface="Arial"/>
                <a:sym typeface="Arial"/>
              </a:rPr>
              <a:t>2022</a:t>
            </a:r>
            <a:endParaRPr sz="48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14"/>
          <p:cNvSpPr/>
          <p:nvPr/>
        </p:nvSpPr>
        <p:spPr>
          <a:xfrm>
            <a:off x="851925" y="1799849"/>
            <a:ext cx="10515600" cy="4141022"/>
          </a:xfrm>
          <a:custGeom>
            <a:avLst/>
            <a:gdLst/>
            <a:ahLst/>
            <a:cxnLst/>
            <a:rect l="l" t="t" r="r" b="b"/>
            <a:pathLst>
              <a:path w="10515600" h="4563110" extrusionOk="0">
                <a:moveTo>
                  <a:pt x="10515600" y="0"/>
                </a:moveTo>
                <a:lnTo>
                  <a:pt x="0" y="0"/>
                </a:lnTo>
                <a:lnTo>
                  <a:pt x="0" y="4562856"/>
                </a:lnTo>
                <a:lnTo>
                  <a:pt x="10515600" y="4562856"/>
                </a:lnTo>
                <a:lnTo>
                  <a:pt x="10515600" y="0"/>
                </a:lnTo>
                <a:close/>
              </a:path>
            </a:pathLst>
          </a:custGeom>
          <a:solidFill>
            <a:srgbClr val="FFE49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14"/>
          <p:cNvSpPr txBox="1"/>
          <p:nvPr/>
        </p:nvSpPr>
        <p:spPr>
          <a:xfrm>
            <a:off x="993151" y="1609000"/>
            <a:ext cx="10300500" cy="36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84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EIX 2. ARTICULAR UNA NOVA OFERTA DE SERVEIS DIRIGITS A LES PRÒPIES ENTITATS I A LES ADMINISTRACIONS</a:t>
            </a:r>
            <a:endParaRPr sz="20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ACCESSIBILITAT - OTA</a:t>
            </a:r>
            <a:endParaRPr sz="2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69900" marR="0" lvl="0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AutoNum type="arabicPeriod"/>
            </a:pPr>
            <a:r>
              <a:rPr lang="en-US" sz="20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Estudis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per a </a:t>
            </a:r>
            <a:r>
              <a:rPr lang="en-US" sz="2000" b="1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ajuntaments</a:t>
            </a: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 smtClean="0">
                <a:latin typeface="Calibri"/>
                <a:ea typeface="Calibri"/>
                <a:cs typeface="Calibri"/>
                <a:sym typeface="Calibri"/>
              </a:rPr>
              <a:t>(Santa Coloma de </a:t>
            </a:r>
            <a:r>
              <a:rPr lang="en-US" sz="2000" b="1" dirty="0" err="1" smtClean="0">
                <a:latin typeface="Calibri"/>
                <a:ea typeface="Calibri"/>
                <a:cs typeface="Calibri"/>
                <a:sym typeface="Calibri"/>
              </a:rPr>
              <a:t>Gramenet</a:t>
            </a:r>
            <a:r>
              <a:rPr lang="en-US" sz="2000" b="1" dirty="0" smtClean="0">
                <a:latin typeface="Calibri"/>
                <a:ea typeface="Calibri"/>
                <a:cs typeface="Calibri"/>
                <a:sym typeface="Calibri"/>
              </a:rPr>
              <a:t>, Castellar del </a:t>
            </a:r>
            <a:r>
              <a:rPr lang="en-US" sz="2000" b="1" dirty="0" err="1" smtClean="0">
                <a:latin typeface="Calibri"/>
                <a:ea typeface="Calibri"/>
                <a:cs typeface="Calibri"/>
                <a:sym typeface="Calibri"/>
              </a:rPr>
              <a:t>Vallès</a:t>
            </a:r>
            <a:r>
              <a:rPr lang="en-US" sz="2000" b="1" dirty="0" smtClean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4699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175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en-US" sz="2000" b="1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2.    </a:t>
            </a:r>
            <a:r>
              <a:rPr lang="en-US" sz="2000" b="1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Col·laboracions</a:t>
            </a:r>
            <a:r>
              <a:rPr lang="en-US" sz="2000" b="1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amb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TMB per </a:t>
            </a:r>
            <a:r>
              <a:rPr lang="en-US" sz="2000" b="1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 transport </a:t>
            </a:r>
            <a:r>
              <a:rPr lang="en-US" sz="2000" b="1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públic</a:t>
            </a:r>
            <a:r>
              <a:rPr lang="en-US" sz="2000" b="1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accessible.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3175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endParaRPr lang="en-US" sz="2000" b="1" dirty="0">
              <a:latin typeface="Calibri"/>
              <a:ea typeface="Calibri"/>
              <a:cs typeface="Calibri"/>
              <a:sym typeface="Calibri"/>
            </a:endParaRPr>
          </a:p>
          <a:p>
            <a:pPr marL="3175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en-US" sz="2000" b="1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3.    </a:t>
            </a:r>
            <a:r>
              <a:rPr lang="en-US" sz="2000" b="1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Construcció</a:t>
            </a:r>
            <a:r>
              <a:rPr lang="en-US" sz="2000" b="1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Pública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 smtClean="0">
                <a:latin typeface="Calibri"/>
                <a:ea typeface="Calibri"/>
                <a:cs typeface="Calibri"/>
                <a:sym typeface="Calibri"/>
              </a:rPr>
              <a:t>Accessible</a:t>
            </a:r>
            <a:r>
              <a:rPr lang="en-US" sz="2000" b="1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2000" b="1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Col.legi</a:t>
            </a:r>
            <a:r>
              <a:rPr lang="en-US" sz="2000" b="1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Arquitectes</a:t>
            </a:r>
            <a:endParaRPr sz="2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14"/>
          <p:cNvSpPr txBox="1">
            <a:spLocks noGrp="1"/>
          </p:cNvSpPr>
          <p:nvPr>
            <p:ph type="dt" idx="10"/>
          </p:nvPr>
        </p:nvSpPr>
        <p:spPr>
          <a:xfrm>
            <a:off x="916939" y="6465214"/>
            <a:ext cx="764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25/05/2022</a:t>
            </a:r>
            <a:endParaRPr/>
          </a:p>
        </p:txBody>
      </p:sp>
      <p:sp>
        <p:nvSpPr>
          <p:cNvPr id="157" name="Google Shape;157;p14"/>
          <p:cNvSpPr txBox="1">
            <a:spLocks noGrp="1"/>
          </p:cNvSpPr>
          <p:nvPr>
            <p:ph type="ftr" idx="11"/>
          </p:nvPr>
        </p:nvSpPr>
        <p:spPr>
          <a:xfrm>
            <a:off x="5485891" y="6465214"/>
            <a:ext cx="12186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Pla d’accióc</a:t>
            </a:r>
            <a:endParaRPr/>
          </a:p>
        </p:txBody>
      </p:sp>
      <p:sp>
        <p:nvSpPr>
          <p:cNvPr id="158" name="Google Shape;158;p14"/>
          <p:cNvSpPr txBox="1">
            <a:spLocks noGrp="1"/>
          </p:cNvSpPr>
          <p:nvPr>
            <p:ph type="sldNum" idx="12"/>
          </p:nvPr>
        </p:nvSpPr>
        <p:spPr>
          <a:xfrm>
            <a:off x="11068811" y="6465214"/>
            <a:ext cx="23177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159" name="Google Shape;159;p14"/>
          <p:cNvSpPr/>
          <p:nvPr/>
        </p:nvSpPr>
        <p:spPr>
          <a:xfrm>
            <a:off x="8789625" y="299475"/>
            <a:ext cx="2111400" cy="1122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0" name="Google Shape;160;p14"/>
          <p:cNvPicPr preferRelativeResize="0"/>
          <p:nvPr/>
        </p:nvPicPr>
        <p:blipFill rotWithShape="1">
          <a:blip r:embed="rId4">
            <a:alphaModFix/>
          </a:blip>
          <a:srcRect l="12784" r="12146"/>
          <a:stretch/>
        </p:blipFill>
        <p:spPr>
          <a:xfrm>
            <a:off x="9938275" y="24775"/>
            <a:ext cx="2036449" cy="1464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3180</TotalTime>
  <Words>3116</Words>
  <Application>Microsoft Office PowerPoint</Application>
  <PresentationFormat>Panorámica</PresentationFormat>
  <Paragraphs>450</Paragraphs>
  <Slides>52</Slides>
  <Notes>51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52</vt:i4>
      </vt:variant>
    </vt:vector>
  </HeadingPairs>
  <TitlesOfParts>
    <vt:vector size="56" baseType="lpstr">
      <vt:lpstr>Arial</vt:lpstr>
      <vt:lpstr>Calibri</vt:lpstr>
      <vt:lpstr>Office Theme</vt:lpstr>
      <vt:lpstr>1_Office Theme</vt:lpstr>
      <vt:lpstr>FEDERACIÓ FRANCESC LAYRET COCEMFE BARCELONA. Memòria exercici 2022 Assemblea General Ordinària 28 de juny de 2023</vt:lpstr>
      <vt:lpstr>Índex</vt:lpstr>
      <vt:lpstr>PRESENTACIÓ</vt:lpstr>
      <vt:lpstr>Qui som? D’acord amb el Codi Ètic de COCEMFE Barcelona aprovat en Junta Directiva celebrada el  dia 18 de maig de 2018, la Missió, Visió i Valors són:</vt:lpstr>
      <vt:lpstr>Entitats membres</vt:lpstr>
      <vt:lpstr>2. EIXOS Pla Estratègic 2021-2025</vt:lpstr>
      <vt:lpstr>2. Desenvolupament 2022</vt:lpstr>
      <vt:lpstr>2. Desenvolupament 2022</vt:lpstr>
      <vt:lpstr>2. Desenvolupament 2022</vt:lpstr>
      <vt:lpstr>2. Desenvolupament 2022</vt:lpstr>
      <vt:lpstr>2. Desenvolupament 2022</vt:lpstr>
      <vt:lpstr>2. Desenvolupament 2022</vt:lpstr>
      <vt:lpstr>2. Desenvolupament 2022</vt:lpstr>
      <vt:lpstr>2. Desenvolupament 2022</vt:lpstr>
      <vt:lpstr>3. Què fem? Projectes i Serveis</vt:lpstr>
      <vt:lpstr>3. Projectes. Desenvolupament educatiu i professional “FEEL THE ZF POWER”</vt:lpstr>
      <vt:lpstr>3. Projectes. Acció social i gent gran</vt:lpstr>
      <vt:lpstr>3. Projectes. Benestar Psicoemocional “PROTAGONISTES”</vt:lpstr>
      <vt:lpstr>3. Projectes.II Congrés sobre el Dret a l’Autonomia Personal. Envelliment, cronicitat i discapacitat.</vt:lpstr>
      <vt:lpstr>3. Projectes. III Congrés d’Entitats del Consell  d’Associacions de Barcelona</vt:lpstr>
      <vt:lpstr>Presentación de PowerPoint</vt:lpstr>
      <vt:lpstr> 3. Serveis Oficina Tècnica d’Accessibilitat-OTA </vt:lpstr>
      <vt:lpstr>3. Serveis. Grup Motor Oficina Tècnica d’Accessibilitat </vt:lpstr>
      <vt:lpstr>3. Serveis. Grup Obert Accessibilitat (GOA) del Col·legi d’Arquitectes de Catalunya (COAC)</vt:lpstr>
      <vt:lpstr> 3. Serveis. Observatori de la Discapacitat Física  Física-ODF </vt:lpstr>
      <vt:lpstr> 3. Serveis. Observatori de la Discapacitat Física-ODF </vt:lpstr>
      <vt:lpstr> 3. Serveis. Observatori de la Discapacitat Física-ODF. Infografies </vt:lpstr>
      <vt:lpstr>3. Serveis. CONVENI Accessibilitat COCEMFE Barcelona-AMB</vt:lpstr>
      <vt:lpstr>3. Serveis. CONVENI Accessibilitat COCEMFE Barcelona-TMB</vt:lpstr>
      <vt:lpstr>Presentación de PowerPoint</vt:lpstr>
      <vt:lpstr>4.Igualtat</vt:lpstr>
      <vt:lpstr>4. Igualtat Barcelona Women Acceleration Week</vt:lpstr>
      <vt:lpstr>4. Igualtat</vt:lpstr>
      <vt:lpstr>4. Igualtat Participació en els següents espais: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7. Comunicació i Incidència Social.  Seguiment Campanyes i diades</vt:lpstr>
      <vt:lpstr>7. Comunicació i incidència social</vt:lpstr>
      <vt:lpstr>Presentación de PowerPoint</vt:lpstr>
      <vt:lpstr>7. Incidència social</vt:lpstr>
      <vt:lpstr>8.Finançadors, aliances i col·laboradors</vt:lpstr>
      <vt:lpstr>9. 24 Raons de Ser de la Federació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FEDERACIÓ FRANCESC LAYRET COCEMFE BARCELONA. Memòria exercici 2021 Assemblea General 29 de juny de 2022</dc:title>
  <dc:creator>Sandra Edo</dc:creator>
  <cp:lastModifiedBy>Montserrat Pallarès Parellada</cp:lastModifiedBy>
  <cp:revision>108</cp:revision>
  <dcterms:created xsi:type="dcterms:W3CDTF">2022-05-24T14:33:33Z</dcterms:created>
  <dcterms:modified xsi:type="dcterms:W3CDTF">2023-12-22T15:17:51Z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2021-06-25T00:00:00Z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2022-05-24T00:00:00Z</vt:filetime>
  </property>
</Properties>
</file>